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Hangyaboly" panose="020B0604020202020204" charset="0"/>
      <p:regular r:id="rId20"/>
    </p:embeddedFont>
    <p:embeddedFont>
      <p:font typeface="Libre Franklin Black" pitchFamily="2" charset="0"/>
      <p:regular r:id="rId21"/>
      <p:bold r:id="rId22"/>
      <p:boldItalic r:id="rId23"/>
    </p:embeddedFont>
    <p:embeddedFont>
      <p:font typeface="Muli Regular" panose="020B0604020202020204" charset="0"/>
      <p:regular r:id="rId24"/>
    </p:embeddedFont>
    <p:embeddedFont>
      <p:font typeface="Muli Regular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6" d="100"/>
          <a:sy n="26" d="100"/>
        </p:scale>
        <p:origin x="11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svg"/><Relationship Id="rId7" Type="http://schemas.openxmlformats.org/officeDocument/2006/relationships/image" Target="../media/image75.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9.svg"/><Relationship Id="rId5" Type="http://schemas.openxmlformats.org/officeDocument/2006/relationships/image" Target="../media/image51.svg"/><Relationship Id="rId10" Type="http://schemas.openxmlformats.org/officeDocument/2006/relationships/image" Target="../media/image28.png"/><Relationship Id="rId4" Type="http://schemas.openxmlformats.org/officeDocument/2006/relationships/image" Target="../media/image50.png"/><Relationship Id="rId9" Type="http://schemas.openxmlformats.org/officeDocument/2006/relationships/image" Target="../media/image49.sv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1.svg"/><Relationship Id="rId7" Type="http://schemas.openxmlformats.org/officeDocument/2006/relationships/image" Target="../media/image12.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9.svg"/><Relationship Id="rId5" Type="http://schemas.openxmlformats.org/officeDocument/2006/relationships/image" Target="../media/image39.svg"/><Relationship Id="rId10" Type="http://schemas.openxmlformats.org/officeDocument/2006/relationships/image" Target="../media/image78.png"/><Relationship Id="rId4" Type="http://schemas.openxmlformats.org/officeDocument/2006/relationships/image" Target="../media/image38.png"/><Relationship Id="rId9" Type="http://schemas.openxmlformats.org/officeDocument/2006/relationships/image" Target="../media/image77.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83.svg"/><Relationship Id="rId3" Type="http://schemas.openxmlformats.org/officeDocument/2006/relationships/image" Target="../media/image39.svg"/><Relationship Id="rId7" Type="http://schemas.openxmlformats.org/officeDocument/2006/relationships/image" Target="../media/image59.svg"/><Relationship Id="rId12" Type="http://schemas.openxmlformats.org/officeDocument/2006/relationships/image" Target="../media/image8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81.svg"/><Relationship Id="rId5" Type="http://schemas.openxmlformats.org/officeDocument/2006/relationships/image" Target="../media/image51.svg"/><Relationship Id="rId10" Type="http://schemas.openxmlformats.org/officeDocument/2006/relationships/image" Target="../media/image80.png"/><Relationship Id="rId4" Type="http://schemas.openxmlformats.org/officeDocument/2006/relationships/image" Target="../media/image50.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1.svg"/><Relationship Id="rId3" Type="http://schemas.openxmlformats.org/officeDocument/2006/relationships/image" Target="../media/image85.svg"/><Relationship Id="rId7" Type="http://schemas.openxmlformats.org/officeDocument/2006/relationships/image" Target="../media/image87.svg"/><Relationship Id="rId12" Type="http://schemas.openxmlformats.org/officeDocument/2006/relationships/image" Target="../media/image90.png"/><Relationship Id="rId2" Type="http://schemas.openxmlformats.org/officeDocument/2006/relationships/image" Target="../media/image84.png"/><Relationship Id="rId16"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89.svg"/><Relationship Id="rId5" Type="http://schemas.openxmlformats.org/officeDocument/2006/relationships/image" Target="../media/image12.svg"/><Relationship Id="rId15" Type="http://schemas.openxmlformats.org/officeDocument/2006/relationships/image" Target="../media/image51.svg"/><Relationship Id="rId10" Type="http://schemas.openxmlformats.org/officeDocument/2006/relationships/image" Target="../media/image88.png"/><Relationship Id="rId4" Type="http://schemas.openxmlformats.org/officeDocument/2006/relationships/image" Target="../media/image11.png"/><Relationship Id="rId9" Type="http://schemas.openxmlformats.org/officeDocument/2006/relationships/image" Target="../media/image39.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svg"/><Relationship Id="rId7" Type="http://schemas.openxmlformats.org/officeDocument/2006/relationships/image" Target="../media/image16.sv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5.svg"/><Relationship Id="rId10" Type="http://schemas.openxmlformats.org/officeDocument/2006/relationships/image" Target="../media/image27.jpeg"/><Relationship Id="rId4" Type="http://schemas.openxmlformats.org/officeDocument/2006/relationships/image" Target="../media/image94.png"/><Relationship Id="rId9" Type="http://schemas.openxmlformats.org/officeDocument/2006/relationships/image" Target="../media/image97.sv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9.svg"/><Relationship Id="rId7" Type="http://schemas.openxmlformats.org/officeDocument/2006/relationships/image" Target="../media/image51.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16.svg"/><Relationship Id="rId10" Type="http://schemas.openxmlformats.org/officeDocument/2006/relationships/image" Target="../media/image54.png"/><Relationship Id="rId4" Type="http://schemas.openxmlformats.org/officeDocument/2006/relationships/image" Target="../media/image15.png"/><Relationship Id="rId9" Type="http://schemas.openxmlformats.org/officeDocument/2006/relationships/image" Target="../media/image53.sv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5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29.svg"/><Relationship Id="rId5" Type="http://schemas.openxmlformats.org/officeDocument/2006/relationships/image" Target="../media/image26.sv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59.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5.svg"/><Relationship Id="rId3" Type="http://schemas.openxmlformats.org/officeDocument/2006/relationships/image" Target="../media/image24.svg"/><Relationship Id="rId7" Type="http://schemas.openxmlformats.org/officeDocument/2006/relationships/image" Target="../media/image63.svg"/><Relationship Id="rId12" Type="http://schemas.openxmlformats.org/officeDocument/2006/relationships/image" Target="../media/image64.png"/><Relationship Id="rId17" Type="http://schemas.openxmlformats.org/officeDocument/2006/relationships/image" Target="../media/image49.svg"/><Relationship Id="rId2" Type="http://schemas.openxmlformats.org/officeDocument/2006/relationships/image" Target="../media/image23.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0.svg"/><Relationship Id="rId5" Type="http://schemas.openxmlformats.org/officeDocument/2006/relationships/image" Target="../media/image61.svg"/><Relationship Id="rId15" Type="http://schemas.openxmlformats.org/officeDocument/2006/relationships/image" Target="../media/image59.svg"/><Relationship Id="rId10" Type="http://schemas.openxmlformats.org/officeDocument/2006/relationships/image" Target="../media/image19.png"/><Relationship Id="rId4" Type="http://schemas.openxmlformats.org/officeDocument/2006/relationships/image" Target="../media/image60.png"/><Relationship Id="rId9" Type="http://schemas.openxmlformats.org/officeDocument/2006/relationships/image" Target="../media/image26.svg"/><Relationship Id="rId1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svg"/><Relationship Id="rId7" Type="http://schemas.openxmlformats.org/officeDocument/2006/relationships/image" Target="../media/image67.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29.svg"/><Relationship Id="rId5" Type="http://schemas.openxmlformats.org/officeDocument/2006/relationships/image" Target="../media/image51.svg"/><Relationship Id="rId10" Type="http://schemas.openxmlformats.org/officeDocument/2006/relationships/image" Target="../media/image28.png"/><Relationship Id="rId4" Type="http://schemas.openxmlformats.org/officeDocument/2006/relationships/image" Target="../media/image50.png"/><Relationship Id="rId9"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1.svg"/><Relationship Id="rId7" Type="http://schemas.openxmlformats.org/officeDocument/2006/relationships/image" Target="../media/image69.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39.svg"/><Relationship Id="rId10" Type="http://schemas.openxmlformats.org/officeDocument/2006/relationships/image" Target="../media/image72.png"/><Relationship Id="rId4" Type="http://schemas.openxmlformats.org/officeDocument/2006/relationships/image" Target="../media/image38.png"/><Relationship Id="rId9"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56175">
            <a:off x="-467102" y="5590039"/>
            <a:ext cx="3204195" cy="44455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04858" flipH="1">
            <a:off x="15410794" y="-407970"/>
            <a:ext cx="3697013" cy="65247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34353" y="3016083"/>
            <a:ext cx="3124947" cy="435119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1965">
            <a:off x="-458981" y="-348558"/>
            <a:ext cx="2975361" cy="533978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9037">
            <a:off x="2447389" y="2432067"/>
            <a:ext cx="2373143" cy="485311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376496" y="336508"/>
            <a:ext cx="2115049" cy="251791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62099" flipH="1">
            <a:off x="15327105" y="7126921"/>
            <a:ext cx="3142462" cy="3398868"/>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29692" y="7769084"/>
            <a:ext cx="2115049" cy="251791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942778" y="7219924"/>
            <a:ext cx="6402444" cy="160643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17494">
            <a:off x="3037335" y="1258420"/>
            <a:ext cx="1586020" cy="1006398"/>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735507">
            <a:off x="12026752" y="8545344"/>
            <a:ext cx="3693475" cy="4112169"/>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172088">
            <a:off x="17018529" y="6327171"/>
            <a:ext cx="1679870" cy="925455"/>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2922840">
            <a:off x="-599164" y="4267473"/>
            <a:ext cx="1636855" cy="1434481"/>
          </a:xfrm>
          <a:prstGeom prst="rect">
            <a:avLst/>
          </a:prstGeom>
        </p:spPr>
      </p:pic>
      <p:pic>
        <p:nvPicPr>
          <p:cNvPr id="15" name="Picture 15"/>
          <p:cNvPicPr>
            <a:picLocks noChangeAspect="1"/>
          </p:cNvPicPr>
          <p:nvPr/>
        </p:nvPicPr>
        <p:blipFill>
          <a:blip r:embed="rId28"/>
          <a:srcRect/>
          <a:stretch>
            <a:fillRect/>
          </a:stretch>
        </p:blipFill>
        <p:spPr>
          <a:xfrm>
            <a:off x="6925869" y="1028700"/>
            <a:ext cx="4436263" cy="1534845"/>
          </a:xfrm>
          <a:prstGeom prst="rect">
            <a:avLst/>
          </a:prstGeom>
        </p:spPr>
      </p:pic>
      <p:sp>
        <p:nvSpPr>
          <p:cNvPr id="16" name="TextBox 16"/>
          <p:cNvSpPr txBox="1"/>
          <p:nvPr/>
        </p:nvSpPr>
        <p:spPr>
          <a:xfrm>
            <a:off x="5430979" y="7841955"/>
            <a:ext cx="7426041" cy="548106"/>
          </a:xfrm>
          <a:prstGeom prst="rect">
            <a:avLst/>
          </a:prstGeom>
        </p:spPr>
        <p:txBody>
          <a:bodyPr lIns="0" tIns="0" rIns="0" bIns="0" rtlCol="0" anchor="t">
            <a:spAutoFit/>
          </a:bodyPr>
          <a:lstStyle/>
          <a:p>
            <a:pPr algn="ctr">
              <a:lnSpc>
                <a:spcPts val="4439"/>
              </a:lnSpc>
            </a:pPr>
            <a:r>
              <a:rPr lang="en-US" sz="3171">
                <a:solidFill>
                  <a:srgbClr val="000000"/>
                </a:solidFill>
                <a:latin typeface="Muli Regular Bold"/>
              </a:rPr>
              <a:t>PRESENTED BY: Nidhi Swarup</a:t>
            </a:r>
          </a:p>
        </p:txBody>
      </p:sp>
      <p:sp>
        <p:nvSpPr>
          <p:cNvPr id="17" name="TextBox 17"/>
          <p:cNvSpPr txBox="1"/>
          <p:nvPr/>
        </p:nvSpPr>
        <p:spPr>
          <a:xfrm>
            <a:off x="4800232" y="3113185"/>
            <a:ext cx="9224334" cy="3064911"/>
          </a:xfrm>
          <a:prstGeom prst="rect">
            <a:avLst/>
          </a:prstGeom>
        </p:spPr>
        <p:txBody>
          <a:bodyPr lIns="0" tIns="0" rIns="0" bIns="0" rtlCol="0" anchor="t">
            <a:spAutoFit/>
          </a:bodyPr>
          <a:lstStyle/>
          <a:p>
            <a:pPr algn="ctr">
              <a:lnSpc>
                <a:spcPts val="7979"/>
              </a:lnSpc>
            </a:pPr>
            <a:r>
              <a:rPr lang="en-US" sz="7823" spc="367">
                <a:solidFill>
                  <a:srgbClr val="241A15"/>
                </a:solidFill>
                <a:latin typeface="Libre Franklin Black"/>
              </a:rPr>
              <a:t>IBD PATIENT AMBASSADOR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grpSp>
        <p:nvGrpSpPr>
          <p:cNvPr id="2" name="Group 2"/>
          <p:cNvGrpSpPr/>
          <p:nvPr/>
        </p:nvGrpSpPr>
        <p:grpSpPr>
          <a:xfrm>
            <a:off x="-488329" y="8664186"/>
            <a:ext cx="19178618" cy="1999829"/>
            <a:chOff x="0" y="0"/>
            <a:chExt cx="186375649" cy="19434115"/>
          </a:xfrm>
        </p:grpSpPr>
        <p:sp>
          <p:nvSpPr>
            <p:cNvPr id="3" name="Freeform 3"/>
            <p:cNvSpPr/>
            <p:nvPr/>
          </p:nvSpPr>
          <p:spPr>
            <a:xfrm>
              <a:off x="72390" y="72390"/>
              <a:ext cx="186230868" cy="19289335"/>
            </a:xfrm>
            <a:custGeom>
              <a:avLst/>
              <a:gdLst/>
              <a:ahLst/>
              <a:cxnLst/>
              <a:rect l="l" t="t" r="r" b="b"/>
              <a:pathLst>
                <a:path w="186230868" h="19289335">
                  <a:moveTo>
                    <a:pt x="0" y="0"/>
                  </a:moveTo>
                  <a:lnTo>
                    <a:pt x="186230868" y="0"/>
                  </a:lnTo>
                  <a:lnTo>
                    <a:pt x="186230868" y="19289335"/>
                  </a:lnTo>
                  <a:lnTo>
                    <a:pt x="0" y="19289335"/>
                  </a:lnTo>
                  <a:lnTo>
                    <a:pt x="0" y="0"/>
                  </a:lnTo>
                  <a:close/>
                </a:path>
              </a:pathLst>
            </a:custGeom>
            <a:solidFill>
              <a:srgbClr val="FBFAEE"/>
            </a:solidFill>
          </p:spPr>
        </p:sp>
        <p:sp>
          <p:nvSpPr>
            <p:cNvPr id="4" name="Freeform 4"/>
            <p:cNvSpPr/>
            <p:nvPr/>
          </p:nvSpPr>
          <p:spPr>
            <a:xfrm>
              <a:off x="0" y="0"/>
              <a:ext cx="186375650" cy="19434115"/>
            </a:xfrm>
            <a:custGeom>
              <a:avLst/>
              <a:gdLst/>
              <a:ahLst/>
              <a:cxnLst/>
              <a:rect l="l" t="t" r="r" b="b"/>
              <a:pathLst>
                <a:path w="186375650" h="19434115">
                  <a:moveTo>
                    <a:pt x="186230865" y="19289336"/>
                  </a:moveTo>
                  <a:lnTo>
                    <a:pt x="186375650" y="19289336"/>
                  </a:lnTo>
                  <a:lnTo>
                    <a:pt x="186375650" y="19434115"/>
                  </a:lnTo>
                  <a:lnTo>
                    <a:pt x="186230865" y="19434115"/>
                  </a:lnTo>
                  <a:lnTo>
                    <a:pt x="186230865"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86230865" y="144780"/>
                  </a:moveTo>
                  <a:lnTo>
                    <a:pt x="186375650" y="144780"/>
                  </a:lnTo>
                  <a:lnTo>
                    <a:pt x="186375650" y="19289336"/>
                  </a:lnTo>
                  <a:lnTo>
                    <a:pt x="186230865" y="19289336"/>
                  </a:lnTo>
                  <a:lnTo>
                    <a:pt x="186230865" y="144780"/>
                  </a:lnTo>
                  <a:close/>
                  <a:moveTo>
                    <a:pt x="144780" y="19289336"/>
                  </a:moveTo>
                  <a:lnTo>
                    <a:pt x="186230865" y="19289336"/>
                  </a:lnTo>
                  <a:lnTo>
                    <a:pt x="186230865" y="19434115"/>
                  </a:lnTo>
                  <a:lnTo>
                    <a:pt x="144780" y="19434115"/>
                  </a:lnTo>
                  <a:lnTo>
                    <a:pt x="144780" y="1928933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D8B59B"/>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34613">
            <a:off x="-1419711" y="7436763"/>
            <a:ext cx="3704166" cy="324619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4801" y="2249560"/>
            <a:ext cx="5930716" cy="6414626"/>
          </a:xfrm>
          <a:prstGeom prst="rect">
            <a:avLst/>
          </a:prstGeom>
        </p:spPr>
      </p:pic>
      <p:sp>
        <p:nvSpPr>
          <p:cNvPr id="8" name="TextBox 8"/>
          <p:cNvSpPr txBox="1"/>
          <p:nvPr/>
        </p:nvSpPr>
        <p:spPr>
          <a:xfrm>
            <a:off x="4112702" y="8945561"/>
            <a:ext cx="9406906" cy="913131"/>
          </a:xfrm>
          <a:prstGeom prst="rect">
            <a:avLst/>
          </a:prstGeom>
        </p:spPr>
        <p:txBody>
          <a:bodyPr lIns="0" tIns="0" rIns="0" bIns="0" rtlCol="0" anchor="t">
            <a:spAutoFit/>
          </a:bodyPr>
          <a:lstStyle/>
          <a:p>
            <a:pPr algn="ctr">
              <a:lnSpc>
                <a:spcPts val="7419"/>
              </a:lnSpc>
            </a:pPr>
            <a:r>
              <a:rPr lang="en-US" sz="5299">
                <a:solidFill>
                  <a:srgbClr val="241A15"/>
                </a:solidFill>
                <a:latin typeface="Hangyaboly"/>
              </a:rPr>
              <a:t>reimbursements</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5507">
            <a:off x="275754" y="-1610647"/>
            <a:ext cx="3693475" cy="41121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316601" y="581305"/>
            <a:ext cx="10190663" cy="2556930"/>
          </a:xfrm>
          <a:prstGeom prst="rect">
            <a:avLst/>
          </a:prstGeom>
        </p:spPr>
      </p:pic>
      <p:sp>
        <p:nvSpPr>
          <p:cNvPr id="11" name="TextBox 11"/>
          <p:cNvSpPr txBox="1"/>
          <p:nvPr/>
        </p:nvSpPr>
        <p:spPr>
          <a:xfrm>
            <a:off x="8696789" y="1404972"/>
            <a:ext cx="7007928" cy="1440181"/>
          </a:xfrm>
          <a:prstGeom prst="rect">
            <a:avLst/>
          </a:prstGeom>
        </p:spPr>
        <p:txBody>
          <a:bodyPr lIns="0" tIns="0" rIns="0" bIns="0" rtlCol="0" anchor="t">
            <a:spAutoFit/>
          </a:bodyPr>
          <a:lstStyle/>
          <a:p>
            <a:pPr algn="ctr">
              <a:lnSpc>
                <a:spcPts val="5610"/>
              </a:lnSpc>
            </a:pPr>
            <a:r>
              <a:rPr lang="en-US" sz="5500" spc="22">
                <a:solidFill>
                  <a:srgbClr val="241A15"/>
                </a:solidFill>
                <a:latin typeface="Libre Franklin Black"/>
              </a:rPr>
              <a:t>TRAVEL + REFRESHMENTS</a:t>
            </a:r>
          </a:p>
        </p:txBody>
      </p:sp>
      <p:grpSp>
        <p:nvGrpSpPr>
          <p:cNvPr id="12" name="Group 12"/>
          <p:cNvGrpSpPr/>
          <p:nvPr/>
        </p:nvGrpSpPr>
        <p:grpSpPr>
          <a:xfrm>
            <a:off x="7687933" y="3806944"/>
            <a:ext cx="9571367" cy="2501121"/>
            <a:chOff x="0" y="0"/>
            <a:chExt cx="12761822" cy="3334829"/>
          </a:xfrm>
        </p:grpSpPr>
        <p:sp>
          <p:nvSpPr>
            <p:cNvPr id="13" name="TextBox 13"/>
            <p:cNvSpPr txBox="1"/>
            <p:nvPr/>
          </p:nvSpPr>
          <p:spPr>
            <a:xfrm>
              <a:off x="0" y="-85725"/>
              <a:ext cx="12761822" cy="923079"/>
            </a:xfrm>
            <a:prstGeom prst="rect">
              <a:avLst/>
            </a:prstGeom>
          </p:spPr>
          <p:txBody>
            <a:bodyPr lIns="0" tIns="0" rIns="0" bIns="0" rtlCol="0" anchor="t">
              <a:spAutoFit/>
            </a:bodyPr>
            <a:lstStyle/>
            <a:p>
              <a:pPr>
                <a:lnSpc>
                  <a:spcPts val="5809"/>
                </a:lnSpc>
              </a:pPr>
              <a:r>
                <a:rPr lang="en-US" sz="4149">
                  <a:solidFill>
                    <a:srgbClr val="241A15"/>
                  </a:solidFill>
                  <a:latin typeface="Muli Regular"/>
                </a:rPr>
                <a:t>Don't worry about added expenses.</a:t>
              </a:r>
            </a:p>
          </p:txBody>
        </p:sp>
        <p:sp>
          <p:nvSpPr>
            <p:cNvPr id="14" name="TextBox 14"/>
            <p:cNvSpPr txBox="1"/>
            <p:nvPr/>
          </p:nvSpPr>
          <p:spPr>
            <a:xfrm>
              <a:off x="0" y="1547069"/>
              <a:ext cx="11646478" cy="1787759"/>
            </a:xfrm>
            <a:prstGeom prst="rect">
              <a:avLst/>
            </a:prstGeom>
          </p:spPr>
          <p:txBody>
            <a:bodyPr lIns="0" tIns="0" rIns="0" bIns="0" rtlCol="0" anchor="t">
              <a:spAutoFit/>
            </a:bodyPr>
            <a:lstStyle/>
            <a:p>
              <a:pPr>
                <a:lnSpc>
                  <a:spcPts val="3665"/>
                </a:lnSpc>
              </a:pPr>
              <a:r>
                <a:rPr lang="en-US" sz="2618">
                  <a:solidFill>
                    <a:srgbClr val="241A15"/>
                  </a:solidFill>
                  <a:latin typeface="Muli Regular"/>
                </a:rPr>
                <a:t>CCSS will cover travel and refreshment expenses for each trip to support another IBD Patient. Budget $30 per visit. More details to follow</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22840">
            <a:off x="-580359" y="75859"/>
            <a:ext cx="2663583" cy="23342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3952">
            <a:off x="15312001" y="7987076"/>
            <a:ext cx="3894598" cy="214556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85287" y="-830480"/>
            <a:ext cx="2115049" cy="2517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5" y="8069560"/>
            <a:ext cx="2115049" cy="251791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67346">
            <a:off x="514006" y="4556918"/>
            <a:ext cx="3386499" cy="4547584"/>
          </a:xfrm>
          <a:prstGeom prst="rect">
            <a:avLst/>
          </a:prstGeom>
        </p:spPr>
      </p:pic>
      <p:sp>
        <p:nvSpPr>
          <p:cNvPr id="7" name="TextBox 7"/>
          <p:cNvSpPr txBox="1"/>
          <p:nvPr/>
        </p:nvSpPr>
        <p:spPr>
          <a:xfrm>
            <a:off x="2507186" y="3832981"/>
            <a:ext cx="10887678" cy="2802013"/>
          </a:xfrm>
          <a:prstGeom prst="rect">
            <a:avLst/>
          </a:prstGeom>
        </p:spPr>
        <p:txBody>
          <a:bodyPr lIns="0" tIns="0" rIns="0" bIns="0" rtlCol="0" anchor="t">
            <a:spAutoFit/>
          </a:bodyPr>
          <a:lstStyle/>
          <a:p>
            <a:pPr algn="ctr">
              <a:lnSpc>
                <a:spcPts val="10801"/>
              </a:lnSpc>
            </a:pPr>
            <a:r>
              <a:rPr lang="en-US" sz="10589" spc="42">
                <a:solidFill>
                  <a:srgbClr val="241A15"/>
                </a:solidFill>
                <a:latin typeface="Libre Franklin Black"/>
              </a:rPr>
              <a:t>QUARTERLY HUDDLE</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0966">
            <a:off x="13083158" y="1028700"/>
            <a:ext cx="4051626" cy="48103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grpSp>
        <p:nvGrpSpPr>
          <p:cNvPr id="2" name="Group 2"/>
          <p:cNvGrpSpPr/>
          <p:nvPr/>
        </p:nvGrpSpPr>
        <p:grpSpPr>
          <a:xfrm>
            <a:off x="-488329" y="8664186"/>
            <a:ext cx="19178618" cy="1999829"/>
            <a:chOff x="0" y="0"/>
            <a:chExt cx="186375649" cy="19434115"/>
          </a:xfrm>
        </p:grpSpPr>
        <p:sp>
          <p:nvSpPr>
            <p:cNvPr id="3" name="Freeform 3"/>
            <p:cNvSpPr/>
            <p:nvPr/>
          </p:nvSpPr>
          <p:spPr>
            <a:xfrm>
              <a:off x="72390" y="72390"/>
              <a:ext cx="186230868" cy="19289335"/>
            </a:xfrm>
            <a:custGeom>
              <a:avLst/>
              <a:gdLst/>
              <a:ahLst/>
              <a:cxnLst/>
              <a:rect l="l" t="t" r="r" b="b"/>
              <a:pathLst>
                <a:path w="186230868" h="19289335">
                  <a:moveTo>
                    <a:pt x="0" y="0"/>
                  </a:moveTo>
                  <a:lnTo>
                    <a:pt x="186230868" y="0"/>
                  </a:lnTo>
                  <a:lnTo>
                    <a:pt x="186230868" y="19289335"/>
                  </a:lnTo>
                  <a:lnTo>
                    <a:pt x="0" y="19289335"/>
                  </a:lnTo>
                  <a:lnTo>
                    <a:pt x="0" y="0"/>
                  </a:lnTo>
                  <a:close/>
                </a:path>
              </a:pathLst>
            </a:custGeom>
            <a:solidFill>
              <a:srgbClr val="FBFAEE"/>
            </a:solidFill>
          </p:spPr>
        </p:sp>
        <p:sp>
          <p:nvSpPr>
            <p:cNvPr id="4" name="Freeform 4"/>
            <p:cNvSpPr/>
            <p:nvPr/>
          </p:nvSpPr>
          <p:spPr>
            <a:xfrm>
              <a:off x="0" y="0"/>
              <a:ext cx="186375650" cy="19434115"/>
            </a:xfrm>
            <a:custGeom>
              <a:avLst/>
              <a:gdLst/>
              <a:ahLst/>
              <a:cxnLst/>
              <a:rect l="l" t="t" r="r" b="b"/>
              <a:pathLst>
                <a:path w="186375650" h="19434115">
                  <a:moveTo>
                    <a:pt x="186230865" y="19289336"/>
                  </a:moveTo>
                  <a:lnTo>
                    <a:pt x="186375650" y="19289336"/>
                  </a:lnTo>
                  <a:lnTo>
                    <a:pt x="186375650" y="19434115"/>
                  </a:lnTo>
                  <a:lnTo>
                    <a:pt x="186230865" y="19434115"/>
                  </a:lnTo>
                  <a:lnTo>
                    <a:pt x="186230865"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86230865" y="144780"/>
                  </a:moveTo>
                  <a:lnTo>
                    <a:pt x="186375650" y="144780"/>
                  </a:lnTo>
                  <a:lnTo>
                    <a:pt x="186375650" y="19289336"/>
                  </a:lnTo>
                  <a:lnTo>
                    <a:pt x="186230865" y="19289336"/>
                  </a:lnTo>
                  <a:lnTo>
                    <a:pt x="186230865" y="144780"/>
                  </a:lnTo>
                  <a:close/>
                  <a:moveTo>
                    <a:pt x="144780" y="19289336"/>
                  </a:moveTo>
                  <a:lnTo>
                    <a:pt x="186230865" y="19289336"/>
                  </a:lnTo>
                  <a:lnTo>
                    <a:pt x="186230865" y="19434115"/>
                  </a:lnTo>
                  <a:lnTo>
                    <a:pt x="144780" y="19434115"/>
                  </a:lnTo>
                  <a:lnTo>
                    <a:pt x="144780" y="1928933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D8643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34613">
            <a:off x="-1419711" y="7436763"/>
            <a:ext cx="3704166" cy="3246196"/>
          </a:xfrm>
          <a:prstGeom prst="rect">
            <a:avLst/>
          </a:prstGeom>
        </p:spPr>
      </p:pic>
      <p:sp>
        <p:nvSpPr>
          <p:cNvPr id="7" name="TextBox 7"/>
          <p:cNvSpPr txBox="1"/>
          <p:nvPr/>
        </p:nvSpPr>
        <p:spPr>
          <a:xfrm>
            <a:off x="4112702" y="8945561"/>
            <a:ext cx="9406906" cy="913131"/>
          </a:xfrm>
          <a:prstGeom prst="rect">
            <a:avLst/>
          </a:prstGeom>
        </p:spPr>
        <p:txBody>
          <a:bodyPr lIns="0" tIns="0" rIns="0" bIns="0" rtlCol="0" anchor="t">
            <a:spAutoFit/>
          </a:bodyPr>
          <a:lstStyle/>
          <a:p>
            <a:pPr algn="ctr">
              <a:lnSpc>
                <a:spcPts val="7419"/>
              </a:lnSpc>
            </a:pPr>
            <a:r>
              <a:rPr lang="en-US" sz="5299">
                <a:solidFill>
                  <a:srgbClr val="241A15"/>
                </a:solidFill>
                <a:latin typeface="Hangyaboly"/>
              </a:rPr>
              <a:t>THE HUDDLE</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5507">
            <a:off x="15412562" y="-2056084"/>
            <a:ext cx="3693475" cy="411216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5884" y="582571"/>
            <a:ext cx="10190663" cy="2556930"/>
          </a:xfrm>
          <a:prstGeom prst="rect">
            <a:avLst/>
          </a:prstGeom>
        </p:spPr>
      </p:pic>
      <p:sp>
        <p:nvSpPr>
          <p:cNvPr id="10" name="TextBox 10"/>
          <p:cNvSpPr txBox="1"/>
          <p:nvPr/>
        </p:nvSpPr>
        <p:spPr>
          <a:xfrm>
            <a:off x="2136072" y="1386045"/>
            <a:ext cx="7007928" cy="1480566"/>
          </a:xfrm>
          <a:prstGeom prst="rect">
            <a:avLst/>
          </a:prstGeom>
        </p:spPr>
        <p:txBody>
          <a:bodyPr lIns="0" tIns="0" rIns="0" bIns="0" rtlCol="0" anchor="t">
            <a:spAutoFit/>
          </a:bodyPr>
          <a:lstStyle/>
          <a:p>
            <a:pPr algn="ctr">
              <a:lnSpc>
                <a:spcPts val="5712"/>
              </a:lnSpc>
            </a:pPr>
            <a:r>
              <a:rPr lang="en-US" sz="5600" spc="22">
                <a:solidFill>
                  <a:srgbClr val="241A15"/>
                </a:solidFill>
                <a:latin typeface="Libre Franklin Black"/>
              </a:rPr>
              <a:t>QUARTERLY MEAL WITH EXCO</a:t>
            </a:r>
          </a:p>
        </p:txBody>
      </p:sp>
      <p:grpSp>
        <p:nvGrpSpPr>
          <p:cNvPr id="11" name="Group 11"/>
          <p:cNvGrpSpPr/>
          <p:nvPr/>
        </p:nvGrpSpPr>
        <p:grpSpPr>
          <a:xfrm>
            <a:off x="1375180" y="3834188"/>
            <a:ext cx="9571367" cy="3309476"/>
            <a:chOff x="0" y="0"/>
            <a:chExt cx="12761822" cy="4412635"/>
          </a:xfrm>
        </p:grpSpPr>
        <p:sp>
          <p:nvSpPr>
            <p:cNvPr id="12" name="TextBox 12"/>
            <p:cNvSpPr txBox="1"/>
            <p:nvPr/>
          </p:nvSpPr>
          <p:spPr>
            <a:xfrm>
              <a:off x="0" y="-66675"/>
              <a:ext cx="12761822" cy="762635"/>
            </a:xfrm>
            <a:prstGeom prst="rect">
              <a:avLst/>
            </a:prstGeom>
          </p:spPr>
          <p:txBody>
            <a:bodyPr lIns="0" tIns="0" rIns="0" bIns="0" rtlCol="0" anchor="t">
              <a:spAutoFit/>
            </a:bodyPr>
            <a:lstStyle/>
            <a:p>
              <a:pPr>
                <a:lnSpc>
                  <a:spcPts val="4829"/>
                </a:lnSpc>
              </a:pPr>
              <a:r>
                <a:rPr lang="en-US" sz="3449">
                  <a:solidFill>
                    <a:srgbClr val="241A15"/>
                  </a:solidFill>
                  <a:latin typeface="Muli Regular"/>
                </a:rPr>
                <a:t>Lunch/dinner @Restaurant: Review and Relax!</a:t>
              </a:r>
            </a:p>
          </p:txBody>
        </p:sp>
        <p:sp>
          <p:nvSpPr>
            <p:cNvPr id="13" name="TextBox 13"/>
            <p:cNvSpPr txBox="1"/>
            <p:nvPr/>
          </p:nvSpPr>
          <p:spPr>
            <a:xfrm>
              <a:off x="0" y="1405675"/>
              <a:ext cx="11646478" cy="3006959"/>
            </a:xfrm>
            <a:prstGeom prst="rect">
              <a:avLst/>
            </a:prstGeom>
          </p:spPr>
          <p:txBody>
            <a:bodyPr lIns="0" tIns="0" rIns="0" bIns="0" rtlCol="0" anchor="t">
              <a:spAutoFit/>
            </a:bodyPr>
            <a:lstStyle/>
            <a:p>
              <a:pPr>
                <a:lnSpc>
                  <a:spcPts val="3665"/>
                </a:lnSpc>
              </a:pPr>
              <a:r>
                <a:rPr lang="en-US" sz="2618">
                  <a:solidFill>
                    <a:srgbClr val="241A15"/>
                  </a:solidFill>
                  <a:latin typeface="Muli Regular"/>
                </a:rPr>
                <a:t>All volunteers and a few Executive Committee (EXCO) Members will come together to exchange success stories. It will also be an opportunity for you to share any challenge you might be facing while providing peer-support to other IBD Patients hospitalized at NUH</a:t>
              </a:r>
            </a:p>
          </p:txBody>
        </p:sp>
      </p:gr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69367" y="1028700"/>
            <a:ext cx="2965269" cy="822960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0062887" y="5956208"/>
            <a:ext cx="2476569" cy="27079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558">
            <a:off x="685043" y="4972410"/>
            <a:ext cx="3291355" cy="50895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769084"/>
            <a:ext cx="2115049" cy="251791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3355">
            <a:off x="13949067" y="5685471"/>
            <a:ext cx="3811117" cy="416722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72088">
            <a:off x="15560321" y="8860357"/>
            <a:ext cx="2790951" cy="1537561"/>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1338">
            <a:off x="13288069" y="734042"/>
            <a:ext cx="4375323" cy="394879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3240" y="0"/>
            <a:ext cx="2174771" cy="258901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68587">
            <a:off x="618150" y="640538"/>
            <a:ext cx="2993799" cy="402024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80225">
            <a:off x="-666384" y="80283"/>
            <a:ext cx="2478870" cy="2172391"/>
          </a:xfrm>
          <a:prstGeom prst="rect">
            <a:avLst/>
          </a:prstGeom>
        </p:spPr>
      </p:pic>
      <p:sp>
        <p:nvSpPr>
          <p:cNvPr id="10" name="TextBox 10"/>
          <p:cNvSpPr txBox="1"/>
          <p:nvPr/>
        </p:nvSpPr>
        <p:spPr>
          <a:xfrm>
            <a:off x="5102869" y="3232397"/>
            <a:ext cx="8082262" cy="3984131"/>
          </a:xfrm>
          <a:prstGeom prst="rect">
            <a:avLst/>
          </a:prstGeom>
        </p:spPr>
        <p:txBody>
          <a:bodyPr lIns="0" tIns="0" rIns="0" bIns="0" rtlCol="0" anchor="t">
            <a:spAutoFit/>
          </a:bodyPr>
          <a:lstStyle/>
          <a:p>
            <a:pPr algn="ctr">
              <a:lnSpc>
                <a:spcPts val="10319"/>
              </a:lnSpc>
            </a:pPr>
            <a:r>
              <a:rPr lang="en-US" sz="10117" spc="40">
                <a:solidFill>
                  <a:srgbClr val="54453D"/>
                </a:solidFill>
                <a:latin typeface="Libre Franklin Black"/>
              </a:rPr>
              <a:t>THANK YOU FOR LISTENING</a:t>
            </a:r>
          </a:p>
        </p:txBody>
      </p:sp>
      <p:pic>
        <p:nvPicPr>
          <p:cNvPr id="11" name="Picture 11"/>
          <p:cNvPicPr>
            <a:picLocks noChangeAspect="1"/>
          </p:cNvPicPr>
          <p:nvPr/>
        </p:nvPicPr>
        <p:blipFill>
          <a:blip r:embed="rId16"/>
          <a:srcRect/>
          <a:stretch>
            <a:fillRect/>
          </a:stretch>
        </p:blipFill>
        <p:spPr>
          <a:xfrm>
            <a:off x="6925869" y="1028700"/>
            <a:ext cx="4436263" cy="15348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22840">
            <a:off x="-580359" y="75859"/>
            <a:ext cx="2663583" cy="23342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3952">
            <a:off x="15312001" y="7987076"/>
            <a:ext cx="3894598" cy="214556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0026" y="-230258"/>
            <a:ext cx="2115049" cy="2517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5" y="8069560"/>
            <a:ext cx="2115049" cy="2517916"/>
          </a:xfrm>
          <a:prstGeom prst="rect">
            <a:avLst/>
          </a:prstGeom>
        </p:spPr>
      </p:pic>
      <p:sp>
        <p:nvSpPr>
          <p:cNvPr id="6" name="TextBox 6"/>
          <p:cNvSpPr txBox="1"/>
          <p:nvPr/>
        </p:nvSpPr>
        <p:spPr>
          <a:xfrm>
            <a:off x="5981643" y="3422157"/>
            <a:ext cx="11059795" cy="3461881"/>
          </a:xfrm>
          <a:prstGeom prst="rect">
            <a:avLst/>
          </a:prstGeom>
        </p:spPr>
        <p:txBody>
          <a:bodyPr lIns="0" tIns="0" rIns="0" bIns="0" rtlCol="0" anchor="t">
            <a:spAutoFit/>
          </a:bodyPr>
          <a:lstStyle/>
          <a:p>
            <a:pPr algn="ctr">
              <a:lnSpc>
                <a:spcPts val="13367"/>
              </a:lnSpc>
            </a:pPr>
            <a:r>
              <a:rPr lang="en-US" sz="13105" spc="52">
                <a:solidFill>
                  <a:srgbClr val="54453D"/>
                </a:solidFill>
                <a:latin typeface="Libre Franklin Black"/>
              </a:rPr>
              <a:t>TIME FOR QUESTIONS!</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09755" y="3193557"/>
            <a:ext cx="4788527" cy="6134961"/>
          </a:xfrm>
          <a:prstGeom prst="rect">
            <a:avLst/>
          </a:prstGeom>
        </p:spPr>
      </p:pic>
      <p:pic>
        <p:nvPicPr>
          <p:cNvPr id="8" name="Picture 8"/>
          <p:cNvPicPr>
            <a:picLocks noChangeAspect="1"/>
          </p:cNvPicPr>
          <p:nvPr/>
        </p:nvPicPr>
        <p:blipFill>
          <a:blip r:embed="rId10"/>
          <a:srcRect/>
          <a:stretch>
            <a:fillRect/>
          </a:stretch>
        </p:blipFill>
        <p:spPr>
          <a:xfrm>
            <a:off x="6925869" y="1028700"/>
            <a:ext cx="4436263" cy="1534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2849" y="3559750"/>
            <a:ext cx="4702164" cy="117981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2849" y="4739566"/>
            <a:ext cx="4702164" cy="1179816"/>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32849" y="5919381"/>
            <a:ext cx="4702164" cy="117981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52988" y="7099197"/>
            <a:ext cx="4702164" cy="11798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52988" y="8279012"/>
            <a:ext cx="4702164" cy="117981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3944606"/>
            <a:ext cx="3617187" cy="559340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457499" y="1698485"/>
            <a:ext cx="4801801" cy="7559815"/>
          </a:xfrm>
          <a:prstGeom prst="rect">
            <a:avLst/>
          </a:prstGeom>
        </p:spPr>
      </p:pic>
      <p:sp>
        <p:nvSpPr>
          <p:cNvPr id="9" name="TextBox 9"/>
          <p:cNvSpPr txBox="1"/>
          <p:nvPr/>
        </p:nvSpPr>
        <p:spPr>
          <a:xfrm>
            <a:off x="7013648" y="3849356"/>
            <a:ext cx="4180843" cy="755666"/>
          </a:xfrm>
          <a:prstGeom prst="rect">
            <a:avLst/>
          </a:prstGeom>
        </p:spPr>
        <p:txBody>
          <a:bodyPr lIns="0" tIns="0" rIns="0" bIns="0" rtlCol="0" anchor="t">
            <a:spAutoFit/>
          </a:bodyPr>
          <a:lstStyle/>
          <a:p>
            <a:pPr algn="ctr">
              <a:lnSpc>
                <a:spcPts val="6124"/>
              </a:lnSpc>
            </a:pPr>
            <a:r>
              <a:rPr lang="en-US" sz="4374">
                <a:solidFill>
                  <a:srgbClr val="241A15"/>
                </a:solidFill>
                <a:latin typeface="Muli Regular"/>
              </a:rPr>
              <a:t>#1 PURPOSE</a:t>
            </a:r>
          </a:p>
        </p:txBody>
      </p:sp>
      <p:sp>
        <p:nvSpPr>
          <p:cNvPr id="10" name="TextBox 10"/>
          <p:cNvSpPr txBox="1"/>
          <p:nvPr/>
        </p:nvSpPr>
        <p:spPr>
          <a:xfrm>
            <a:off x="7013648" y="5029172"/>
            <a:ext cx="4180843" cy="755666"/>
          </a:xfrm>
          <a:prstGeom prst="rect">
            <a:avLst/>
          </a:prstGeom>
        </p:spPr>
        <p:txBody>
          <a:bodyPr lIns="0" tIns="0" rIns="0" bIns="0" rtlCol="0" anchor="t">
            <a:spAutoFit/>
          </a:bodyPr>
          <a:lstStyle/>
          <a:p>
            <a:pPr algn="ctr">
              <a:lnSpc>
                <a:spcPts val="6124"/>
              </a:lnSpc>
            </a:pPr>
            <a:r>
              <a:rPr lang="en-US" sz="4374">
                <a:solidFill>
                  <a:srgbClr val="241A15"/>
                </a:solidFill>
                <a:latin typeface="Muli Regular"/>
              </a:rPr>
              <a:t>#2 VENUE</a:t>
            </a:r>
          </a:p>
        </p:txBody>
      </p:sp>
      <p:sp>
        <p:nvSpPr>
          <p:cNvPr id="11" name="TextBox 11"/>
          <p:cNvSpPr txBox="1"/>
          <p:nvPr/>
        </p:nvSpPr>
        <p:spPr>
          <a:xfrm>
            <a:off x="7013648" y="6208988"/>
            <a:ext cx="4180843" cy="755666"/>
          </a:xfrm>
          <a:prstGeom prst="rect">
            <a:avLst/>
          </a:prstGeom>
        </p:spPr>
        <p:txBody>
          <a:bodyPr lIns="0" tIns="0" rIns="0" bIns="0" rtlCol="0" anchor="t">
            <a:spAutoFit/>
          </a:bodyPr>
          <a:lstStyle/>
          <a:p>
            <a:pPr algn="ctr">
              <a:lnSpc>
                <a:spcPts val="6124"/>
              </a:lnSpc>
            </a:pPr>
            <a:r>
              <a:rPr lang="en-US" sz="4374">
                <a:solidFill>
                  <a:srgbClr val="241A15"/>
                </a:solidFill>
                <a:latin typeface="Muli Regular"/>
              </a:rPr>
              <a:t>#3 FOCUS</a:t>
            </a:r>
          </a:p>
        </p:txBody>
      </p:sp>
      <p:sp>
        <p:nvSpPr>
          <p:cNvPr id="12" name="TextBox 12"/>
          <p:cNvSpPr txBox="1"/>
          <p:nvPr/>
        </p:nvSpPr>
        <p:spPr>
          <a:xfrm>
            <a:off x="6933787" y="7398328"/>
            <a:ext cx="4180843" cy="738251"/>
          </a:xfrm>
          <a:prstGeom prst="rect">
            <a:avLst/>
          </a:prstGeom>
        </p:spPr>
        <p:txBody>
          <a:bodyPr lIns="0" tIns="0" rIns="0" bIns="0" rtlCol="0" anchor="t">
            <a:spAutoFit/>
          </a:bodyPr>
          <a:lstStyle/>
          <a:p>
            <a:pPr algn="ctr">
              <a:lnSpc>
                <a:spcPts val="6034"/>
              </a:lnSpc>
            </a:pPr>
            <a:r>
              <a:rPr lang="en-US" sz="4310">
                <a:solidFill>
                  <a:srgbClr val="241A15"/>
                </a:solidFill>
                <a:latin typeface="Muli Regular"/>
              </a:rPr>
              <a:t>#4 COST</a:t>
            </a:r>
          </a:p>
        </p:txBody>
      </p:sp>
      <p:sp>
        <p:nvSpPr>
          <p:cNvPr id="13" name="TextBox 13"/>
          <p:cNvSpPr txBox="1"/>
          <p:nvPr/>
        </p:nvSpPr>
        <p:spPr>
          <a:xfrm>
            <a:off x="6933787" y="8568619"/>
            <a:ext cx="4180843" cy="755666"/>
          </a:xfrm>
          <a:prstGeom prst="rect">
            <a:avLst/>
          </a:prstGeom>
        </p:spPr>
        <p:txBody>
          <a:bodyPr lIns="0" tIns="0" rIns="0" bIns="0" rtlCol="0" anchor="t">
            <a:spAutoFit/>
          </a:bodyPr>
          <a:lstStyle/>
          <a:p>
            <a:pPr algn="ctr">
              <a:lnSpc>
                <a:spcPts val="6124"/>
              </a:lnSpc>
            </a:pPr>
            <a:r>
              <a:rPr lang="en-US" sz="4374">
                <a:solidFill>
                  <a:srgbClr val="241A15"/>
                </a:solidFill>
                <a:latin typeface="Muli Regular"/>
              </a:rPr>
              <a:t>#5 HUDDLE</a:t>
            </a:r>
          </a:p>
        </p:txBody>
      </p:sp>
      <p:sp>
        <p:nvSpPr>
          <p:cNvPr id="14" name="TextBox 14"/>
          <p:cNvSpPr txBox="1"/>
          <p:nvPr/>
        </p:nvSpPr>
        <p:spPr>
          <a:xfrm>
            <a:off x="1407701" y="1045320"/>
            <a:ext cx="15552458" cy="756666"/>
          </a:xfrm>
          <a:prstGeom prst="rect">
            <a:avLst/>
          </a:prstGeom>
        </p:spPr>
        <p:txBody>
          <a:bodyPr lIns="0" tIns="0" rIns="0" bIns="0" rtlCol="0" anchor="t">
            <a:spAutoFit/>
          </a:bodyPr>
          <a:lstStyle/>
          <a:p>
            <a:pPr algn="ctr">
              <a:lnSpc>
                <a:spcPts val="5712"/>
              </a:lnSpc>
            </a:pPr>
            <a:r>
              <a:rPr lang="en-US" sz="5600" spc="22">
                <a:solidFill>
                  <a:srgbClr val="54453D"/>
                </a:solidFill>
                <a:latin typeface="Libre Franklin Black"/>
              </a:rPr>
              <a:t>IBD PATIENT AMBASSADOR PROGRAM</a:t>
            </a:r>
          </a:p>
        </p:txBody>
      </p:sp>
      <p:sp>
        <p:nvSpPr>
          <p:cNvPr id="15" name="TextBox 15"/>
          <p:cNvSpPr txBox="1"/>
          <p:nvPr/>
        </p:nvSpPr>
        <p:spPr>
          <a:xfrm>
            <a:off x="1407701" y="2173389"/>
            <a:ext cx="15552458" cy="852448"/>
          </a:xfrm>
          <a:prstGeom prst="rect">
            <a:avLst/>
          </a:prstGeom>
        </p:spPr>
        <p:txBody>
          <a:bodyPr lIns="0" tIns="0" rIns="0" bIns="0" rtlCol="0" anchor="t">
            <a:spAutoFit/>
          </a:bodyPr>
          <a:lstStyle/>
          <a:p>
            <a:pPr algn="ctr">
              <a:lnSpc>
                <a:spcPts val="7089"/>
              </a:lnSpc>
            </a:pPr>
            <a:r>
              <a:rPr lang="en-US" sz="5064">
                <a:solidFill>
                  <a:srgbClr val="241A15"/>
                </a:solidFill>
                <a:latin typeface="Hangyaboly"/>
              </a:rPr>
              <a:t>Today's Briefing</a:t>
            </a: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825" y="8663869"/>
            <a:ext cx="2115049" cy="251791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30026" y="-230258"/>
            <a:ext cx="2115049" cy="25179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5884" y="582571"/>
            <a:ext cx="10190663" cy="2556930"/>
          </a:xfrm>
          <a:prstGeom prst="rect">
            <a:avLst/>
          </a:prstGeom>
        </p:spPr>
      </p:pic>
      <p:grpSp>
        <p:nvGrpSpPr>
          <p:cNvPr id="3" name="Group 3"/>
          <p:cNvGrpSpPr/>
          <p:nvPr/>
        </p:nvGrpSpPr>
        <p:grpSpPr>
          <a:xfrm>
            <a:off x="-488329" y="8664186"/>
            <a:ext cx="19178618" cy="1999829"/>
            <a:chOff x="0" y="0"/>
            <a:chExt cx="186375649" cy="19434115"/>
          </a:xfrm>
        </p:grpSpPr>
        <p:sp>
          <p:nvSpPr>
            <p:cNvPr id="4" name="Freeform 4"/>
            <p:cNvSpPr/>
            <p:nvPr/>
          </p:nvSpPr>
          <p:spPr>
            <a:xfrm>
              <a:off x="72390" y="72390"/>
              <a:ext cx="186230868" cy="19289335"/>
            </a:xfrm>
            <a:custGeom>
              <a:avLst/>
              <a:gdLst/>
              <a:ahLst/>
              <a:cxnLst/>
              <a:rect l="l" t="t" r="r" b="b"/>
              <a:pathLst>
                <a:path w="186230868" h="19289335">
                  <a:moveTo>
                    <a:pt x="0" y="0"/>
                  </a:moveTo>
                  <a:lnTo>
                    <a:pt x="186230868" y="0"/>
                  </a:lnTo>
                  <a:lnTo>
                    <a:pt x="186230868" y="19289335"/>
                  </a:lnTo>
                  <a:lnTo>
                    <a:pt x="0" y="19289335"/>
                  </a:lnTo>
                  <a:lnTo>
                    <a:pt x="0" y="0"/>
                  </a:lnTo>
                  <a:close/>
                </a:path>
              </a:pathLst>
            </a:custGeom>
            <a:solidFill>
              <a:srgbClr val="FBFAEE"/>
            </a:solidFill>
          </p:spPr>
        </p:sp>
        <p:sp>
          <p:nvSpPr>
            <p:cNvPr id="5" name="Freeform 5"/>
            <p:cNvSpPr/>
            <p:nvPr/>
          </p:nvSpPr>
          <p:spPr>
            <a:xfrm>
              <a:off x="0" y="0"/>
              <a:ext cx="186375650" cy="19434115"/>
            </a:xfrm>
            <a:custGeom>
              <a:avLst/>
              <a:gdLst/>
              <a:ahLst/>
              <a:cxnLst/>
              <a:rect l="l" t="t" r="r" b="b"/>
              <a:pathLst>
                <a:path w="186375650" h="19434115">
                  <a:moveTo>
                    <a:pt x="186230865" y="19289336"/>
                  </a:moveTo>
                  <a:lnTo>
                    <a:pt x="186375650" y="19289336"/>
                  </a:lnTo>
                  <a:lnTo>
                    <a:pt x="186375650" y="19434115"/>
                  </a:lnTo>
                  <a:lnTo>
                    <a:pt x="186230865" y="19434115"/>
                  </a:lnTo>
                  <a:lnTo>
                    <a:pt x="186230865"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86230865" y="144780"/>
                  </a:moveTo>
                  <a:lnTo>
                    <a:pt x="186375650" y="144780"/>
                  </a:lnTo>
                  <a:lnTo>
                    <a:pt x="186375650" y="19289336"/>
                  </a:lnTo>
                  <a:lnTo>
                    <a:pt x="186230865" y="19289336"/>
                  </a:lnTo>
                  <a:lnTo>
                    <a:pt x="186230865" y="144780"/>
                  </a:lnTo>
                  <a:close/>
                  <a:moveTo>
                    <a:pt x="144780" y="19289336"/>
                  </a:moveTo>
                  <a:lnTo>
                    <a:pt x="186230865" y="19289336"/>
                  </a:lnTo>
                  <a:lnTo>
                    <a:pt x="186230865" y="19434115"/>
                  </a:lnTo>
                  <a:lnTo>
                    <a:pt x="144780" y="19434115"/>
                  </a:lnTo>
                  <a:lnTo>
                    <a:pt x="144780" y="1928933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1A15"/>
            </a:solidFill>
          </p:spPr>
        </p:sp>
      </p:grpSp>
      <p:sp>
        <p:nvSpPr>
          <p:cNvPr id="6" name="TextBox 6"/>
          <p:cNvSpPr txBox="1"/>
          <p:nvPr/>
        </p:nvSpPr>
        <p:spPr>
          <a:xfrm>
            <a:off x="4112702" y="8945561"/>
            <a:ext cx="9406906" cy="913131"/>
          </a:xfrm>
          <a:prstGeom prst="rect">
            <a:avLst/>
          </a:prstGeom>
        </p:spPr>
        <p:txBody>
          <a:bodyPr lIns="0" tIns="0" rIns="0" bIns="0" rtlCol="0" anchor="t">
            <a:spAutoFit/>
          </a:bodyPr>
          <a:lstStyle/>
          <a:p>
            <a:pPr algn="ctr">
              <a:lnSpc>
                <a:spcPts val="7419"/>
              </a:lnSpc>
            </a:pPr>
            <a:r>
              <a:rPr lang="en-US" sz="5299">
                <a:solidFill>
                  <a:srgbClr val="241A15"/>
                </a:solidFill>
                <a:latin typeface="Hangyaboly"/>
              </a:rPr>
              <a:t>PURPOSE</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3952">
            <a:off x="15312001" y="7987076"/>
            <a:ext cx="3894598" cy="21455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34613">
            <a:off x="-1498439" y="7753156"/>
            <a:ext cx="3704166" cy="3246196"/>
          </a:xfrm>
          <a:prstGeom prst="rect">
            <a:avLst/>
          </a:prstGeom>
        </p:spPr>
      </p:pic>
      <p:sp>
        <p:nvSpPr>
          <p:cNvPr id="9" name="TextBox 9"/>
          <p:cNvSpPr txBox="1"/>
          <p:nvPr/>
        </p:nvSpPr>
        <p:spPr>
          <a:xfrm>
            <a:off x="2136072" y="1682898"/>
            <a:ext cx="7007928" cy="905910"/>
          </a:xfrm>
          <a:prstGeom prst="rect">
            <a:avLst/>
          </a:prstGeom>
        </p:spPr>
        <p:txBody>
          <a:bodyPr lIns="0" tIns="0" rIns="0" bIns="0" rtlCol="0" anchor="t">
            <a:spAutoFit/>
          </a:bodyPr>
          <a:lstStyle/>
          <a:p>
            <a:pPr algn="ctr">
              <a:lnSpc>
                <a:spcPts val="6846"/>
              </a:lnSpc>
            </a:pPr>
            <a:r>
              <a:rPr lang="en-US" sz="6711" spc="26">
                <a:solidFill>
                  <a:srgbClr val="241A15"/>
                </a:solidFill>
                <a:latin typeface="Libre Franklin Black"/>
              </a:rPr>
              <a:t>PEER SUPPORT</a:t>
            </a:r>
          </a:p>
        </p:txBody>
      </p:sp>
      <p:grpSp>
        <p:nvGrpSpPr>
          <p:cNvPr id="10" name="Group 10"/>
          <p:cNvGrpSpPr/>
          <p:nvPr/>
        </p:nvGrpSpPr>
        <p:grpSpPr>
          <a:xfrm>
            <a:off x="1147762" y="3778837"/>
            <a:ext cx="9571367" cy="3799696"/>
            <a:chOff x="0" y="0"/>
            <a:chExt cx="12761822" cy="5066261"/>
          </a:xfrm>
        </p:grpSpPr>
        <p:sp>
          <p:nvSpPr>
            <p:cNvPr id="11" name="TextBox 11"/>
            <p:cNvSpPr txBox="1"/>
            <p:nvPr/>
          </p:nvSpPr>
          <p:spPr>
            <a:xfrm>
              <a:off x="0" y="-66675"/>
              <a:ext cx="12761822" cy="806662"/>
            </a:xfrm>
            <a:prstGeom prst="rect">
              <a:avLst/>
            </a:prstGeom>
          </p:spPr>
          <p:txBody>
            <a:bodyPr lIns="0" tIns="0" rIns="0" bIns="0" rtlCol="0" anchor="t">
              <a:spAutoFit/>
            </a:bodyPr>
            <a:lstStyle/>
            <a:p>
              <a:pPr>
                <a:lnSpc>
                  <a:spcPts val="5109"/>
                </a:lnSpc>
              </a:pPr>
              <a:r>
                <a:rPr lang="en-US" sz="3649">
                  <a:solidFill>
                    <a:srgbClr val="241A15"/>
                  </a:solidFill>
                  <a:latin typeface="Muli Regular"/>
                </a:rPr>
                <a:t>A Patient Understands Another's Challenges</a:t>
              </a:r>
            </a:p>
          </p:txBody>
        </p:sp>
        <p:sp>
          <p:nvSpPr>
            <p:cNvPr id="12" name="TextBox 12"/>
            <p:cNvSpPr txBox="1"/>
            <p:nvPr/>
          </p:nvSpPr>
          <p:spPr>
            <a:xfrm>
              <a:off x="0" y="1449702"/>
              <a:ext cx="11646478" cy="3616559"/>
            </a:xfrm>
            <a:prstGeom prst="rect">
              <a:avLst/>
            </a:prstGeom>
          </p:spPr>
          <p:txBody>
            <a:bodyPr lIns="0" tIns="0" rIns="0" bIns="0" rtlCol="0" anchor="t">
              <a:spAutoFit/>
            </a:bodyPr>
            <a:lstStyle/>
            <a:p>
              <a:pPr>
                <a:lnSpc>
                  <a:spcPts val="3665"/>
                </a:lnSpc>
              </a:pPr>
              <a:r>
                <a:rPr lang="en-US" sz="2618">
                  <a:solidFill>
                    <a:srgbClr val="241A15"/>
                  </a:solidFill>
                  <a:latin typeface="Muli Regular"/>
                </a:rPr>
                <a:t>For a newly diagnosed IBD Patient, it is very confusing and scary. No Cure, No known Cause, Lifelong Medicines, Threat of Random Flare-up of symptoms, etc</a:t>
              </a:r>
            </a:p>
            <a:p>
              <a:pPr>
                <a:lnSpc>
                  <a:spcPts val="3665"/>
                </a:lnSpc>
              </a:pPr>
              <a:endParaRPr lang="en-US" sz="2618">
                <a:solidFill>
                  <a:srgbClr val="241A15"/>
                </a:solidFill>
                <a:latin typeface="Muli Regular"/>
              </a:endParaRPr>
            </a:p>
            <a:p>
              <a:pPr>
                <a:lnSpc>
                  <a:spcPts val="3665"/>
                </a:lnSpc>
              </a:pPr>
              <a:r>
                <a:rPr lang="en-US" sz="2618">
                  <a:solidFill>
                    <a:srgbClr val="241A15"/>
                  </a:solidFill>
                  <a:latin typeface="Muli Regular"/>
                </a:rPr>
                <a:t>For any IBD Patient, Hospitalization at any time is not easy: a visit by another IBD Patient is meaningful.</a:t>
              </a:r>
            </a:p>
          </p:txBody>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9037" flipH="1">
            <a:off x="11929254" y="1184104"/>
            <a:ext cx="4049379" cy="82810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483374" y="4804796"/>
            <a:ext cx="11609422" cy="1999829"/>
            <a:chOff x="0" y="0"/>
            <a:chExt cx="112819053" cy="19434115"/>
          </a:xfrm>
        </p:grpSpPr>
        <p:sp>
          <p:nvSpPr>
            <p:cNvPr id="3" name="Freeform 3"/>
            <p:cNvSpPr/>
            <p:nvPr/>
          </p:nvSpPr>
          <p:spPr>
            <a:xfrm>
              <a:off x="72390" y="72390"/>
              <a:ext cx="112674278" cy="19289335"/>
            </a:xfrm>
            <a:custGeom>
              <a:avLst/>
              <a:gdLst/>
              <a:ahLst/>
              <a:cxnLst/>
              <a:rect l="l" t="t" r="r" b="b"/>
              <a:pathLst>
                <a:path w="112674278" h="19289335">
                  <a:moveTo>
                    <a:pt x="0" y="0"/>
                  </a:moveTo>
                  <a:lnTo>
                    <a:pt x="112674278" y="0"/>
                  </a:lnTo>
                  <a:lnTo>
                    <a:pt x="112674278" y="19289335"/>
                  </a:lnTo>
                  <a:lnTo>
                    <a:pt x="0" y="19289335"/>
                  </a:lnTo>
                  <a:lnTo>
                    <a:pt x="0" y="0"/>
                  </a:lnTo>
                  <a:close/>
                </a:path>
              </a:pathLst>
            </a:custGeom>
            <a:solidFill>
              <a:srgbClr val="FBFAEE"/>
            </a:solidFill>
          </p:spPr>
        </p:sp>
        <p:sp>
          <p:nvSpPr>
            <p:cNvPr id="4" name="Freeform 4"/>
            <p:cNvSpPr/>
            <p:nvPr/>
          </p:nvSpPr>
          <p:spPr>
            <a:xfrm>
              <a:off x="0" y="0"/>
              <a:ext cx="112819049" cy="19434115"/>
            </a:xfrm>
            <a:custGeom>
              <a:avLst/>
              <a:gdLst/>
              <a:ahLst/>
              <a:cxnLst/>
              <a:rect l="l" t="t" r="r" b="b"/>
              <a:pathLst>
                <a:path w="112819049" h="19434115">
                  <a:moveTo>
                    <a:pt x="112674276" y="19289336"/>
                  </a:moveTo>
                  <a:lnTo>
                    <a:pt x="112819049" y="19289336"/>
                  </a:lnTo>
                  <a:lnTo>
                    <a:pt x="112819049" y="19434115"/>
                  </a:lnTo>
                  <a:lnTo>
                    <a:pt x="112674276" y="19434115"/>
                  </a:lnTo>
                  <a:lnTo>
                    <a:pt x="112674276"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12674276" y="144780"/>
                  </a:moveTo>
                  <a:lnTo>
                    <a:pt x="112819049" y="144780"/>
                  </a:lnTo>
                  <a:lnTo>
                    <a:pt x="112819049" y="19289336"/>
                  </a:lnTo>
                  <a:lnTo>
                    <a:pt x="112674276" y="19289336"/>
                  </a:lnTo>
                  <a:lnTo>
                    <a:pt x="112674276" y="144780"/>
                  </a:lnTo>
                  <a:close/>
                  <a:moveTo>
                    <a:pt x="144780" y="19289336"/>
                  </a:moveTo>
                  <a:lnTo>
                    <a:pt x="112674276" y="19289336"/>
                  </a:lnTo>
                  <a:lnTo>
                    <a:pt x="112674276" y="19434115"/>
                  </a:lnTo>
                  <a:lnTo>
                    <a:pt x="144780" y="19434115"/>
                  </a:lnTo>
                  <a:lnTo>
                    <a:pt x="144780" y="19289336"/>
                  </a:lnTo>
                  <a:close/>
                  <a:moveTo>
                    <a:pt x="112674276" y="0"/>
                  </a:moveTo>
                  <a:lnTo>
                    <a:pt x="112819049" y="0"/>
                  </a:lnTo>
                  <a:lnTo>
                    <a:pt x="112819049" y="144780"/>
                  </a:lnTo>
                  <a:lnTo>
                    <a:pt x="112674276" y="144780"/>
                  </a:lnTo>
                  <a:lnTo>
                    <a:pt x="112674276" y="0"/>
                  </a:lnTo>
                  <a:close/>
                  <a:moveTo>
                    <a:pt x="0" y="0"/>
                  </a:moveTo>
                  <a:lnTo>
                    <a:pt x="144780" y="0"/>
                  </a:lnTo>
                  <a:lnTo>
                    <a:pt x="144780" y="144780"/>
                  </a:lnTo>
                  <a:lnTo>
                    <a:pt x="0" y="144780"/>
                  </a:lnTo>
                  <a:lnTo>
                    <a:pt x="0" y="0"/>
                  </a:lnTo>
                  <a:close/>
                  <a:moveTo>
                    <a:pt x="144780" y="0"/>
                  </a:moveTo>
                  <a:lnTo>
                    <a:pt x="112674276" y="0"/>
                  </a:lnTo>
                  <a:lnTo>
                    <a:pt x="112674276" y="144780"/>
                  </a:lnTo>
                  <a:lnTo>
                    <a:pt x="144780" y="144780"/>
                  </a:lnTo>
                  <a:lnTo>
                    <a:pt x="144780" y="0"/>
                  </a:lnTo>
                  <a:close/>
                </a:path>
              </a:pathLst>
            </a:custGeom>
            <a:solidFill>
              <a:srgbClr val="C94827"/>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33603" y="1396100"/>
            <a:ext cx="4644949" cy="816133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277832">
            <a:off x="4356639" y="849033"/>
            <a:ext cx="1724287" cy="1094134"/>
          </a:xfrm>
          <a:prstGeom prst="rect">
            <a:avLst/>
          </a:prstGeom>
        </p:spPr>
      </p:pic>
      <p:sp>
        <p:nvSpPr>
          <p:cNvPr id="7" name="TextBox 7"/>
          <p:cNvSpPr txBox="1"/>
          <p:nvPr/>
        </p:nvSpPr>
        <p:spPr>
          <a:xfrm rot="-5400000">
            <a:off x="13666456" y="5323405"/>
            <a:ext cx="7223360" cy="646430"/>
          </a:xfrm>
          <a:prstGeom prst="rect">
            <a:avLst/>
          </a:prstGeom>
        </p:spPr>
        <p:txBody>
          <a:bodyPr lIns="0" tIns="0" rIns="0" bIns="0" rtlCol="0" anchor="t">
            <a:spAutoFit/>
          </a:bodyPr>
          <a:lstStyle/>
          <a:p>
            <a:pPr algn="ctr">
              <a:lnSpc>
                <a:spcPts val="5320"/>
              </a:lnSpc>
            </a:pPr>
            <a:r>
              <a:rPr lang="en-US" sz="3800" spc="15">
                <a:solidFill>
                  <a:srgbClr val="241A15"/>
                </a:solidFill>
                <a:latin typeface="Libre Franklin Black"/>
              </a:rPr>
              <a:t>VIDEO TRAINING MODULES</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5507">
            <a:off x="-818038" y="7784300"/>
            <a:ext cx="3693475" cy="411216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35507">
            <a:off x="15041932" y="-2056084"/>
            <a:ext cx="3693475" cy="4112169"/>
          </a:xfrm>
          <a:prstGeom prst="rect">
            <a:avLst/>
          </a:prstGeom>
        </p:spPr>
      </p:pic>
      <p:grpSp>
        <p:nvGrpSpPr>
          <p:cNvPr id="10" name="Group 10"/>
          <p:cNvGrpSpPr/>
          <p:nvPr/>
        </p:nvGrpSpPr>
        <p:grpSpPr>
          <a:xfrm>
            <a:off x="6716804" y="2572664"/>
            <a:ext cx="9571367" cy="6326997"/>
            <a:chOff x="0" y="0"/>
            <a:chExt cx="12761822" cy="8435996"/>
          </a:xfrm>
        </p:grpSpPr>
        <p:sp>
          <p:nvSpPr>
            <p:cNvPr id="11" name="TextBox 11"/>
            <p:cNvSpPr txBox="1"/>
            <p:nvPr/>
          </p:nvSpPr>
          <p:spPr>
            <a:xfrm>
              <a:off x="0" y="-76200"/>
              <a:ext cx="12761822" cy="913554"/>
            </a:xfrm>
            <a:prstGeom prst="rect">
              <a:avLst/>
            </a:prstGeom>
          </p:spPr>
          <p:txBody>
            <a:bodyPr lIns="0" tIns="0" rIns="0" bIns="0" rtlCol="0" anchor="t">
              <a:spAutoFit/>
            </a:bodyPr>
            <a:lstStyle/>
            <a:p>
              <a:pPr>
                <a:lnSpc>
                  <a:spcPts val="5809"/>
                </a:lnSpc>
              </a:pPr>
              <a:r>
                <a:rPr lang="en-US" sz="4149" spc="16">
                  <a:solidFill>
                    <a:srgbClr val="241A15"/>
                  </a:solidFill>
                  <a:latin typeface="Libre Franklin Black"/>
                </a:rPr>
                <a:t>VIDEO TRAINING MODULES</a:t>
              </a:r>
            </a:p>
          </p:txBody>
        </p:sp>
        <p:sp>
          <p:nvSpPr>
            <p:cNvPr id="12" name="TextBox 12"/>
            <p:cNvSpPr txBox="1"/>
            <p:nvPr/>
          </p:nvSpPr>
          <p:spPr>
            <a:xfrm>
              <a:off x="0" y="1547069"/>
              <a:ext cx="11646478" cy="6888926"/>
            </a:xfrm>
            <a:prstGeom prst="rect">
              <a:avLst/>
            </a:prstGeom>
          </p:spPr>
          <p:txBody>
            <a:bodyPr lIns="0" tIns="0" rIns="0" bIns="0" rtlCol="0" anchor="t">
              <a:spAutoFit/>
            </a:bodyPr>
            <a:lstStyle/>
            <a:p>
              <a:pPr>
                <a:lnSpc>
                  <a:spcPts val="3665"/>
                </a:lnSpc>
              </a:pPr>
              <a:r>
                <a:rPr lang="en-US" sz="2618">
                  <a:solidFill>
                    <a:srgbClr val="241A15"/>
                  </a:solidFill>
                  <a:latin typeface="Muli Regular"/>
                </a:rPr>
                <a:t>Each one of us comes with a different experience, skills set, and knowledge about IBD. To provide basic knowledge about IBD, we have created a set of five  training videos. Presentations by IBD Specialist, Nurse, Medical Social Worker (MSW), Pharmacist, and Dietician </a:t>
              </a:r>
            </a:p>
            <a:p>
              <a:pPr>
                <a:lnSpc>
                  <a:spcPts val="3665"/>
                </a:lnSpc>
              </a:pPr>
              <a:endParaRPr lang="en-US" sz="2618">
                <a:solidFill>
                  <a:srgbClr val="241A15"/>
                </a:solidFill>
                <a:latin typeface="Muli Regular"/>
              </a:endParaRPr>
            </a:p>
            <a:p>
              <a:pPr>
                <a:lnSpc>
                  <a:spcPts val="3665"/>
                </a:lnSpc>
              </a:pPr>
              <a:r>
                <a:rPr lang="en-US" sz="2618">
                  <a:solidFill>
                    <a:srgbClr val="241A15"/>
                  </a:solidFill>
                  <a:latin typeface="Muli Regular"/>
                </a:rPr>
                <a:t>Videos will be uploaded to CCSS Website. Only registered volunteers will have access via Username &amp; Password </a:t>
              </a:r>
            </a:p>
            <a:p>
              <a:pPr>
                <a:lnSpc>
                  <a:spcPts val="3665"/>
                </a:lnSpc>
              </a:pPr>
              <a:endParaRPr lang="en-US" sz="2618">
                <a:solidFill>
                  <a:srgbClr val="241A15"/>
                </a:solidFill>
                <a:latin typeface="Muli Regular"/>
              </a:endParaRPr>
            </a:p>
            <a:p>
              <a:pPr>
                <a:lnSpc>
                  <a:spcPts val="5065"/>
                </a:lnSpc>
              </a:pPr>
              <a:r>
                <a:rPr lang="en-US" sz="3618">
                  <a:solidFill>
                    <a:srgbClr val="241A15"/>
                  </a:solidFill>
                  <a:latin typeface="Hangyaboly"/>
                </a:rPr>
                <a:t>Learn at your own pace!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0026" y="-230258"/>
            <a:ext cx="2115049" cy="2517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25" y="8069560"/>
            <a:ext cx="2115049" cy="2517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22840">
            <a:off x="-580359" y="75859"/>
            <a:ext cx="2663583" cy="2334267"/>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319094" y="4293452"/>
            <a:ext cx="3968906" cy="5373578"/>
          </a:xfrm>
          <a:prstGeom prst="rect">
            <a:avLst/>
          </a:prstGeom>
        </p:spPr>
      </p:pic>
      <p:sp>
        <p:nvSpPr>
          <p:cNvPr id="7" name="TextBox 7"/>
          <p:cNvSpPr txBox="1"/>
          <p:nvPr/>
        </p:nvSpPr>
        <p:spPr>
          <a:xfrm>
            <a:off x="4414510" y="4487926"/>
            <a:ext cx="9458980" cy="1501648"/>
          </a:xfrm>
          <a:prstGeom prst="rect">
            <a:avLst/>
          </a:prstGeom>
        </p:spPr>
        <p:txBody>
          <a:bodyPr lIns="0" tIns="0" rIns="0" bIns="0" rtlCol="0" anchor="t">
            <a:spAutoFit/>
          </a:bodyPr>
          <a:lstStyle/>
          <a:p>
            <a:pPr algn="ctr">
              <a:lnSpc>
                <a:spcPts val="11327"/>
              </a:lnSpc>
            </a:pPr>
            <a:r>
              <a:rPr lang="en-US" sz="11105" spc="44">
                <a:solidFill>
                  <a:srgbClr val="54453D"/>
                </a:solidFill>
                <a:latin typeface="Libre Franklin Black"/>
              </a:rPr>
              <a:t>VENUE: NUH</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84639" y="1521083"/>
            <a:ext cx="4621450" cy="7275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grpSp>
        <p:nvGrpSpPr>
          <p:cNvPr id="2" name="Group 2"/>
          <p:cNvGrpSpPr/>
          <p:nvPr/>
        </p:nvGrpSpPr>
        <p:grpSpPr>
          <a:xfrm>
            <a:off x="-488329" y="8664186"/>
            <a:ext cx="19178618" cy="1999829"/>
            <a:chOff x="0" y="0"/>
            <a:chExt cx="186375649" cy="19434115"/>
          </a:xfrm>
        </p:grpSpPr>
        <p:sp>
          <p:nvSpPr>
            <p:cNvPr id="3" name="Freeform 3"/>
            <p:cNvSpPr/>
            <p:nvPr/>
          </p:nvSpPr>
          <p:spPr>
            <a:xfrm>
              <a:off x="72390" y="72390"/>
              <a:ext cx="186230868" cy="19289335"/>
            </a:xfrm>
            <a:custGeom>
              <a:avLst/>
              <a:gdLst/>
              <a:ahLst/>
              <a:cxnLst/>
              <a:rect l="l" t="t" r="r" b="b"/>
              <a:pathLst>
                <a:path w="186230868" h="19289335">
                  <a:moveTo>
                    <a:pt x="0" y="0"/>
                  </a:moveTo>
                  <a:lnTo>
                    <a:pt x="186230868" y="0"/>
                  </a:lnTo>
                  <a:lnTo>
                    <a:pt x="186230868" y="19289335"/>
                  </a:lnTo>
                  <a:lnTo>
                    <a:pt x="0" y="19289335"/>
                  </a:lnTo>
                  <a:lnTo>
                    <a:pt x="0" y="0"/>
                  </a:lnTo>
                  <a:close/>
                </a:path>
              </a:pathLst>
            </a:custGeom>
            <a:solidFill>
              <a:srgbClr val="FBFAEE"/>
            </a:solidFill>
          </p:spPr>
        </p:sp>
        <p:sp>
          <p:nvSpPr>
            <p:cNvPr id="4" name="Freeform 4"/>
            <p:cNvSpPr/>
            <p:nvPr/>
          </p:nvSpPr>
          <p:spPr>
            <a:xfrm>
              <a:off x="0" y="0"/>
              <a:ext cx="186375650" cy="19434115"/>
            </a:xfrm>
            <a:custGeom>
              <a:avLst/>
              <a:gdLst/>
              <a:ahLst/>
              <a:cxnLst/>
              <a:rect l="l" t="t" r="r" b="b"/>
              <a:pathLst>
                <a:path w="186375650" h="19434115">
                  <a:moveTo>
                    <a:pt x="186230865" y="19289336"/>
                  </a:moveTo>
                  <a:lnTo>
                    <a:pt x="186375650" y="19289336"/>
                  </a:lnTo>
                  <a:lnTo>
                    <a:pt x="186375650" y="19434115"/>
                  </a:lnTo>
                  <a:lnTo>
                    <a:pt x="186230865" y="19434115"/>
                  </a:lnTo>
                  <a:lnTo>
                    <a:pt x="186230865"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86230865" y="144780"/>
                  </a:moveTo>
                  <a:lnTo>
                    <a:pt x="186375650" y="144780"/>
                  </a:lnTo>
                  <a:lnTo>
                    <a:pt x="186375650" y="19289336"/>
                  </a:lnTo>
                  <a:lnTo>
                    <a:pt x="186230865" y="19289336"/>
                  </a:lnTo>
                  <a:lnTo>
                    <a:pt x="186230865" y="144780"/>
                  </a:lnTo>
                  <a:close/>
                  <a:moveTo>
                    <a:pt x="144780" y="19289336"/>
                  </a:moveTo>
                  <a:lnTo>
                    <a:pt x="186230865" y="19289336"/>
                  </a:lnTo>
                  <a:lnTo>
                    <a:pt x="186230865" y="19434115"/>
                  </a:lnTo>
                  <a:lnTo>
                    <a:pt x="144780" y="19434115"/>
                  </a:lnTo>
                  <a:lnTo>
                    <a:pt x="144780" y="1928933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E8D2C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34613">
            <a:off x="-1419711" y="7436763"/>
            <a:ext cx="3704166" cy="324619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2548" y="1046724"/>
            <a:ext cx="4892908" cy="8635401"/>
          </a:xfrm>
          <a:prstGeom prst="rect">
            <a:avLst/>
          </a:prstGeom>
        </p:spPr>
      </p:pic>
      <p:sp>
        <p:nvSpPr>
          <p:cNvPr id="8" name="TextBox 8"/>
          <p:cNvSpPr txBox="1"/>
          <p:nvPr/>
        </p:nvSpPr>
        <p:spPr>
          <a:xfrm>
            <a:off x="4112702" y="8945561"/>
            <a:ext cx="9406906" cy="913131"/>
          </a:xfrm>
          <a:prstGeom prst="rect">
            <a:avLst/>
          </a:prstGeom>
        </p:spPr>
        <p:txBody>
          <a:bodyPr lIns="0" tIns="0" rIns="0" bIns="0" rtlCol="0" anchor="t">
            <a:spAutoFit/>
          </a:bodyPr>
          <a:lstStyle/>
          <a:p>
            <a:pPr algn="ctr">
              <a:lnSpc>
                <a:spcPts val="7419"/>
              </a:lnSpc>
            </a:pPr>
            <a:r>
              <a:rPr lang="en-US" sz="5299">
                <a:solidFill>
                  <a:srgbClr val="241A15"/>
                </a:solidFill>
                <a:latin typeface="Hangyaboly"/>
              </a:rPr>
              <a:t>volunteer placement</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5507">
            <a:off x="764083" y="-1530652"/>
            <a:ext cx="3693475" cy="41121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68637" y="661300"/>
            <a:ext cx="10190663" cy="2556930"/>
          </a:xfrm>
          <a:prstGeom prst="rect">
            <a:avLst/>
          </a:prstGeom>
        </p:spPr>
      </p:pic>
      <p:sp>
        <p:nvSpPr>
          <p:cNvPr id="11" name="TextBox 11"/>
          <p:cNvSpPr txBox="1"/>
          <p:nvPr/>
        </p:nvSpPr>
        <p:spPr>
          <a:xfrm>
            <a:off x="7798585" y="1856251"/>
            <a:ext cx="8391772" cy="688086"/>
          </a:xfrm>
          <a:prstGeom prst="rect">
            <a:avLst/>
          </a:prstGeom>
        </p:spPr>
        <p:txBody>
          <a:bodyPr lIns="0" tIns="0" rIns="0" bIns="0" rtlCol="0" anchor="t">
            <a:spAutoFit/>
          </a:bodyPr>
          <a:lstStyle/>
          <a:p>
            <a:pPr algn="ctr">
              <a:lnSpc>
                <a:spcPts val="5202"/>
              </a:lnSpc>
            </a:pPr>
            <a:r>
              <a:rPr lang="en-US" sz="5100" spc="20">
                <a:solidFill>
                  <a:srgbClr val="241A15"/>
                </a:solidFill>
                <a:latin typeface="Libre Franklin Black"/>
              </a:rPr>
              <a:t>VOLUNTEER MATCHING</a:t>
            </a:r>
          </a:p>
        </p:txBody>
      </p:sp>
      <p:grpSp>
        <p:nvGrpSpPr>
          <p:cNvPr id="12" name="Group 12"/>
          <p:cNvGrpSpPr/>
          <p:nvPr/>
        </p:nvGrpSpPr>
        <p:grpSpPr>
          <a:xfrm>
            <a:off x="7798585" y="3218230"/>
            <a:ext cx="9571367" cy="4329921"/>
            <a:chOff x="0" y="0"/>
            <a:chExt cx="12761822" cy="5773229"/>
          </a:xfrm>
        </p:grpSpPr>
        <p:sp>
          <p:nvSpPr>
            <p:cNvPr id="13" name="TextBox 13"/>
            <p:cNvSpPr txBox="1"/>
            <p:nvPr/>
          </p:nvSpPr>
          <p:spPr>
            <a:xfrm>
              <a:off x="0" y="-85725"/>
              <a:ext cx="12761822" cy="923079"/>
            </a:xfrm>
            <a:prstGeom prst="rect">
              <a:avLst/>
            </a:prstGeom>
          </p:spPr>
          <p:txBody>
            <a:bodyPr lIns="0" tIns="0" rIns="0" bIns="0" rtlCol="0" anchor="t">
              <a:spAutoFit/>
            </a:bodyPr>
            <a:lstStyle/>
            <a:p>
              <a:pPr>
                <a:lnSpc>
                  <a:spcPts val="5809"/>
                </a:lnSpc>
              </a:pPr>
              <a:r>
                <a:rPr lang="en-US" sz="4149">
                  <a:solidFill>
                    <a:srgbClr val="241A15"/>
                  </a:solidFill>
                  <a:latin typeface="Muli Regular"/>
                </a:rPr>
                <a:t>Indicate you preferred days and time.</a:t>
              </a:r>
            </a:p>
          </p:txBody>
        </p:sp>
        <p:sp>
          <p:nvSpPr>
            <p:cNvPr id="14" name="TextBox 14"/>
            <p:cNvSpPr txBox="1"/>
            <p:nvPr/>
          </p:nvSpPr>
          <p:spPr>
            <a:xfrm>
              <a:off x="0" y="1547069"/>
              <a:ext cx="11646478" cy="4226159"/>
            </a:xfrm>
            <a:prstGeom prst="rect">
              <a:avLst/>
            </a:prstGeom>
          </p:spPr>
          <p:txBody>
            <a:bodyPr lIns="0" tIns="0" rIns="0" bIns="0" rtlCol="0" anchor="t">
              <a:spAutoFit/>
            </a:bodyPr>
            <a:lstStyle/>
            <a:p>
              <a:pPr>
                <a:lnSpc>
                  <a:spcPts val="3665"/>
                </a:lnSpc>
              </a:pPr>
              <a:r>
                <a:rPr lang="en-US" sz="2618">
                  <a:solidFill>
                    <a:srgbClr val="241A15"/>
                  </a:solidFill>
                  <a:latin typeface="Muli Regular"/>
                </a:rPr>
                <a:t>Each volunteer can fill-up the Volunteer Application Form.  Indicate your availability based on weekday or weekend to visit NUH. Add your preferred time slot</a:t>
              </a:r>
            </a:p>
            <a:p>
              <a:pPr>
                <a:lnSpc>
                  <a:spcPts val="3665"/>
                </a:lnSpc>
              </a:pPr>
              <a:endParaRPr lang="en-US" sz="2618">
                <a:solidFill>
                  <a:srgbClr val="241A15"/>
                </a:solidFill>
                <a:latin typeface="Muli Regular"/>
              </a:endParaRPr>
            </a:p>
            <a:p>
              <a:pPr>
                <a:lnSpc>
                  <a:spcPts val="3665"/>
                </a:lnSpc>
              </a:pPr>
              <a:r>
                <a:rPr lang="en-US" sz="2618">
                  <a:solidFill>
                    <a:srgbClr val="241A15"/>
                  </a:solidFill>
                  <a:latin typeface="Muli Regular"/>
                </a:rPr>
                <a:t>One year pilot program.</a:t>
              </a:r>
            </a:p>
            <a:p>
              <a:pPr>
                <a:lnSpc>
                  <a:spcPts val="3665"/>
                </a:lnSpc>
              </a:pPr>
              <a:endParaRPr lang="en-US" sz="2618">
                <a:solidFill>
                  <a:srgbClr val="241A15"/>
                </a:solidFill>
                <a:latin typeface="Muli Regular"/>
              </a:endParaRPr>
            </a:p>
            <a:p>
              <a:pPr>
                <a:lnSpc>
                  <a:spcPts val="3665"/>
                </a:lnSpc>
              </a:pPr>
              <a:r>
                <a:rPr lang="en-US" sz="2618">
                  <a:solidFill>
                    <a:srgbClr val="241A15"/>
                  </a:solidFill>
                  <a:latin typeface="Muli Regular"/>
                </a:rPr>
                <a:t>NUH Nurse &amp; CCSS will co-ordinate in the background</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30026" y="-230258"/>
            <a:ext cx="2115049" cy="2517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25" y="8069560"/>
            <a:ext cx="2115049" cy="2517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2638">
            <a:off x="516857" y="764323"/>
            <a:ext cx="4266879" cy="506588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22840">
            <a:off x="-580359" y="75859"/>
            <a:ext cx="2663583" cy="2334267"/>
          </a:xfrm>
          <a:prstGeom prst="rect">
            <a:avLst/>
          </a:prstGeom>
        </p:spPr>
      </p:pic>
      <p:sp>
        <p:nvSpPr>
          <p:cNvPr id="7" name="TextBox 7"/>
          <p:cNvSpPr txBox="1"/>
          <p:nvPr/>
        </p:nvSpPr>
        <p:spPr>
          <a:xfrm>
            <a:off x="4816292" y="3659908"/>
            <a:ext cx="9970163" cy="2399108"/>
          </a:xfrm>
          <a:prstGeom prst="rect">
            <a:avLst/>
          </a:prstGeom>
        </p:spPr>
        <p:txBody>
          <a:bodyPr lIns="0" tIns="0" rIns="0" bIns="0" rtlCol="0" anchor="t">
            <a:spAutoFit/>
          </a:bodyPr>
          <a:lstStyle/>
          <a:p>
            <a:pPr algn="ctr">
              <a:lnSpc>
                <a:spcPts val="9267"/>
              </a:lnSpc>
            </a:pPr>
            <a:r>
              <a:rPr lang="en-US" sz="9085" spc="36">
                <a:solidFill>
                  <a:srgbClr val="9C2F11"/>
                </a:solidFill>
                <a:latin typeface="Libre Franklin Black"/>
              </a:rPr>
              <a:t>FOCUS </a:t>
            </a:r>
            <a:r>
              <a:rPr lang="en-US" sz="9085" spc="36">
                <a:solidFill>
                  <a:srgbClr val="241A15"/>
                </a:solidFill>
                <a:latin typeface="Libre Franklin Black"/>
              </a:rPr>
              <a:t>ADULT IBD PATIENTS</a:t>
            </a:r>
          </a:p>
        </p:txBody>
      </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75046">
            <a:off x="15723968" y="4081686"/>
            <a:ext cx="1945572" cy="123455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37833" y="5494167"/>
            <a:ext cx="4742276" cy="427997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735507">
            <a:off x="2850308" y="6875819"/>
            <a:ext cx="3693475" cy="4112169"/>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735507">
            <a:off x="16167296" y="-657952"/>
            <a:ext cx="3693475" cy="41121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3952">
            <a:off x="15312001" y="7987076"/>
            <a:ext cx="3894598" cy="2145569"/>
          </a:xfrm>
          <a:prstGeom prst="rect">
            <a:avLst/>
          </a:prstGeom>
        </p:spPr>
      </p:pic>
      <p:grpSp>
        <p:nvGrpSpPr>
          <p:cNvPr id="3" name="Group 3"/>
          <p:cNvGrpSpPr/>
          <p:nvPr/>
        </p:nvGrpSpPr>
        <p:grpSpPr>
          <a:xfrm rot="-5400000">
            <a:off x="-4804796" y="4691005"/>
            <a:ext cx="11609422" cy="1999829"/>
            <a:chOff x="0" y="0"/>
            <a:chExt cx="112819053" cy="19434115"/>
          </a:xfrm>
        </p:grpSpPr>
        <p:sp>
          <p:nvSpPr>
            <p:cNvPr id="4" name="Freeform 4"/>
            <p:cNvSpPr/>
            <p:nvPr/>
          </p:nvSpPr>
          <p:spPr>
            <a:xfrm>
              <a:off x="72390" y="72390"/>
              <a:ext cx="112674278" cy="19289335"/>
            </a:xfrm>
            <a:custGeom>
              <a:avLst/>
              <a:gdLst/>
              <a:ahLst/>
              <a:cxnLst/>
              <a:rect l="l" t="t" r="r" b="b"/>
              <a:pathLst>
                <a:path w="112674278" h="19289335">
                  <a:moveTo>
                    <a:pt x="0" y="0"/>
                  </a:moveTo>
                  <a:lnTo>
                    <a:pt x="112674278" y="0"/>
                  </a:lnTo>
                  <a:lnTo>
                    <a:pt x="112674278" y="19289335"/>
                  </a:lnTo>
                  <a:lnTo>
                    <a:pt x="0" y="19289335"/>
                  </a:lnTo>
                  <a:lnTo>
                    <a:pt x="0" y="0"/>
                  </a:lnTo>
                  <a:close/>
                </a:path>
              </a:pathLst>
            </a:custGeom>
            <a:solidFill>
              <a:srgbClr val="FBFAEE"/>
            </a:solidFill>
          </p:spPr>
        </p:sp>
        <p:sp>
          <p:nvSpPr>
            <p:cNvPr id="5" name="Freeform 5"/>
            <p:cNvSpPr/>
            <p:nvPr/>
          </p:nvSpPr>
          <p:spPr>
            <a:xfrm>
              <a:off x="0" y="0"/>
              <a:ext cx="112819049" cy="19434115"/>
            </a:xfrm>
            <a:custGeom>
              <a:avLst/>
              <a:gdLst/>
              <a:ahLst/>
              <a:cxnLst/>
              <a:rect l="l" t="t" r="r" b="b"/>
              <a:pathLst>
                <a:path w="112819049" h="19434115">
                  <a:moveTo>
                    <a:pt x="112674276" y="19289336"/>
                  </a:moveTo>
                  <a:lnTo>
                    <a:pt x="112819049" y="19289336"/>
                  </a:lnTo>
                  <a:lnTo>
                    <a:pt x="112819049" y="19434115"/>
                  </a:lnTo>
                  <a:lnTo>
                    <a:pt x="112674276" y="19434115"/>
                  </a:lnTo>
                  <a:lnTo>
                    <a:pt x="112674276" y="19289336"/>
                  </a:lnTo>
                  <a:close/>
                  <a:moveTo>
                    <a:pt x="0" y="144780"/>
                  </a:moveTo>
                  <a:lnTo>
                    <a:pt x="144780" y="144780"/>
                  </a:lnTo>
                  <a:lnTo>
                    <a:pt x="144780" y="19289336"/>
                  </a:lnTo>
                  <a:lnTo>
                    <a:pt x="0" y="19289336"/>
                  </a:lnTo>
                  <a:lnTo>
                    <a:pt x="0" y="144780"/>
                  </a:lnTo>
                  <a:close/>
                  <a:moveTo>
                    <a:pt x="0" y="19289336"/>
                  </a:moveTo>
                  <a:lnTo>
                    <a:pt x="144780" y="19289336"/>
                  </a:lnTo>
                  <a:lnTo>
                    <a:pt x="144780" y="19434115"/>
                  </a:lnTo>
                  <a:lnTo>
                    <a:pt x="0" y="19434115"/>
                  </a:lnTo>
                  <a:lnTo>
                    <a:pt x="0" y="19289336"/>
                  </a:lnTo>
                  <a:close/>
                  <a:moveTo>
                    <a:pt x="112674276" y="144780"/>
                  </a:moveTo>
                  <a:lnTo>
                    <a:pt x="112819049" y="144780"/>
                  </a:lnTo>
                  <a:lnTo>
                    <a:pt x="112819049" y="19289336"/>
                  </a:lnTo>
                  <a:lnTo>
                    <a:pt x="112674276" y="19289336"/>
                  </a:lnTo>
                  <a:lnTo>
                    <a:pt x="112674276" y="144780"/>
                  </a:lnTo>
                  <a:close/>
                  <a:moveTo>
                    <a:pt x="144780" y="19289336"/>
                  </a:moveTo>
                  <a:lnTo>
                    <a:pt x="112674276" y="19289336"/>
                  </a:lnTo>
                  <a:lnTo>
                    <a:pt x="112674276" y="19434115"/>
                  </a:lnTo>
                  <a:lnTo>
                    <a:pt x="144780" y="19434115"/>
                  </a:lnTo>
                  <a:lnTo>
                    <a:pt x="144780" y="19289336"/>
                  </a:lnTo>
                  <a:close/>
                  <a:moveTo>
                    <a:pt x="112674276" y="0"/>
                  </a:moveTo>
                  <a:lnTo>
                    <a:pt x="112819049" y="0"/>
                  </a:lnTo>
                  <a:lnTo>
                    <a:pt x="112819049" y="144780"/>
                  </a:lnTo>
                  <a:lnTo>
                    <a:pt x="112674276" y="144780"/>
                  </a:lnTo>
                  <a:lnTo>
                    <a:pt x="112674276" y="0"/>
                  </a:lnTo>
                  <a:close/>
                  <a:moveTo>
                    <a:pt x="0" y="0"/>
                  </a:moveTo>
                  <a:lnTo>
                    <a:pt x="144780" y="0"/>
                  </a:lnTo>
                  <a:lnTo>
                    <a:pt x="144780" y="144780"/>
                  </a:lnTo>
                  <a:lnTo>
                    <a:pt x="0" y="144780"/>
                  </a:lnTo>
                  <a:lnTo>
                    <a:pt x="0" y="0"/>
                  </a:lnTo>
                  <a:close/>
                  <a:moveTo>
                    <a:pt x="144780" y="0"/>
                  </a:moveTo>
                  <a:lnTo>
                    <a:pt x="112674276" y="0"/>
                  </a:lnTo>
                  <a:lnTo>
                    <a:pt x="112674276" y="144780"/>
                  </a:lnTo>
                  <a:lnTo>
                    <a:pt x="144780" y="144780"/>
                  </a:lnTo>
                  <a:lnTo>
                    <a:pt x="144780" y="0"/>
                  </a:lnTo>
                  <a:close/>
                </a:path>
              </a:pathLst>
            </a:custGeom>
            <a:solidFill>
              <a:srgbClr val="E8D2C1"/>
            </a:solidFill>
          </p:spPr>
        </p:sp>
      </p:grpSp>
      <p:sp>
        <p:nvSpPr>
          <p:cNvPr id="6" name="TextBox 6"/>
          <p:cNvSpPr txBox="1"/>
          <p:nvPr/>
        </p:nvSpPr>
        <p:spPr>
          <a:xfrm rot="-5400000">
            <a:off x="-3133001" y="4686935"/>
            <a:ext cx="8151531" cy="913131"/>
          </a:xfrm>
          <a:prstGeom prst="rect">
            <a:avLst/>
          </a:prstGeom>
        </p:spPr>
        <p:txBody>
          <a:bodyPr lIns="0" tIns="0" rIns="0" bIns="0" rtlCol="0" anchor="t">
            <a:spAutoFit/>
          </a:bodyPr>
          <a:lstStyle/>
          <a:p>
            <a:pPr algn="ctr">
              <a:lnSpc>
                <a:spcPts val="7419"/>
              </a:lnSpc>
            </a:pPr>
            <a:r>
              <a:rPr lang="en-US" sz="5299">
                <a:solidFill>
                  <a:srgbClr val="241A15"/>
                </a:solidFill>
                <a:latin typeface="Hangyaboly"/>
              </a:rPr>
              <a:t>Adult IBD Patients</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34613">
            <a:off x="-852168" y="-555364"/>
            <a:ext cx="3704166" cy="32461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798012" y="1571806"/>
            <a:ext cx="5148724" cy="714338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35507">
            <a:off x="-1090549" y="7836786"/>
            <a:ext cx="3693475" cy="411216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0317">
            <a:off x="15150134" y="-2289302"/>
            <a:ext cx="3693475" cy="411216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09185" y="1926925"/>
            <a:ext cx="10190663" cy="2556930"/>
          </a:xfrm>
          <a:prstGeom prst="rect">
            <a:avLst/>
          </a:prstGeom>
        </p:spPr>
      </p:pic>
      <p:sp>
        <p:nvSpPr>
          <p:cNvPr id="12" name="TextBox 12"/>
          <p:cNvSpPr txBox="1"/>
          <p:nvPr/>
        </p:nvSpPr>
        <p:spPr>
          <a:xfrm>
            <a:off x="3789373" y="3072210"/>
            <a:ext cx="7007928" cy="815994"/>
          </a:xfrm>
          <a:prstGeom prst="rect">
            <a:avLst/>
          </a:prstGeom>
        </p:spPr>
        <p:txBody>
          <a:bodyPr lIns="0" tIns="0" rIns="0" bIns="0" rtlCol="0" anchor="t">
            <a:spAutoFit/>
          </a:bodyPr>
          <a:lstStyle/>
          <a:p>
            <a:pPr algn="ctr">
              <a:lnSpc>
                <a:spcPts val="6234"/>
              </a:lnSpc>
            </a:pPr>
            <a:r>
              <a:rPr lang="en-US" sz="6111" spc="24">
                <a:solidFill>
                  <a:srgbClr val="241A15"/>
                </a:solidFill>
                <a:latin typeface="Libre Franklin Black"/>
              </a:rPr>
              <a:t>ABOVE 18YEARS</a:t>
            </a:r>
          </a:p>
        </p:txBody>
      </p:sp>
      <p:grpSp>
        <p:nvGrpSpPr>
          <p:cNvPr id="13" name="Group 13"/>
          <p:cNvGrpSpPr/>
          <p:nvPr/>
        </p:nvGrpSpPr>
        <p:grpSpPr>
          <a:xfrm>
            <a:off x="3789373" y="4686771"/>
            <a:ext cx="7768820" cy="4148946"/>
            <a:chOff x="0" y="0"/>
            <a:chExt cx="10358426" cy="5531929"/>
          </a:xfrm>
        </p:grpSpPr>
        <p:sp>
          <p:nvSpPr>
            <p:cNvPr id="14" name="TextBox 14"/>
            <p:cNvSpPr txBox="1"/>
            <p:nvPr/>
          </p:nvSpPr>
          <p:spPr>
            <a:xfrm>
              <a:off x="0" y="-85725"/>
              <a:ext cx="10358426" cy="1900979"/>
            </a:xfrm>
            <a:prstGeom prst="rect">
              <a:avLst/>
            </a:prstGeom>
          </p:spPr>
          <p:txBody>
            <a:bodyPr lIns="0" tIns="0" rIns="0" bIns="0" rtlCol="0" anchor="t">
              <a:spAutoFit/>
            </a:bodyPr>
            <a:lstStyle/>
            <a:p>
              <a:pPr>
                <a:lnSpc>
                  <a:spcPts val="5809"/>
                </a:lnSpc>
              </a:pPr>
              <a:r>
                <a:rPr lang="en-US" sz="4149">
                  <a:solidFill>
                    <a:srgbClr val="241A15"/>
                  </a:solidFill>
                  <a:latin typeface="Muli Regular"/>
                </a:rPr>
                <a:t>We are reaching out to Adult IBD Patients for now.</a:t>
              </a:r>
            </a:p>
          </p:txBody>
        </p:sp>
        <p:sp>
          <p:nvSpPr>
            <p:cNvPr id="15" name="TextBox 15"/>
            <p:cNvSpPr txBox="1"/>
            <p:nvPr/>
          </p:nvSpPr>
          <p:spPr>
            <a:xfrm>
              <a:off x="0" y="2524969"/>
              <a:ext cx="9453132" cy="3006959"/>
            </a:xfrm>
            <a:prstGeom prst="rect">
              <a:avLst/>
            </a:prstGeom>
          </p:spPr>
          <p:txBody>
            <a:bodyPr lIns="0" tIns="0" rIns="0" bIns="0" rtlCol="0" anchor="t">
              <a:spAutoFit/>
            </a:bodyPr>
            <a:lstStyle/>
            <a:p>
              <a:pPr>
                <a:lnSpc>
                  <a:spcPts val="3665"/>
                </a:lnSpc>
              </a:pPr>
              <a:r>
                <a:rPr lang="en-US" sz="2618">
                  <a:solidFill>
                    <a:srgbClr val="241A15"/>
                  </a:solidFill>
                  <a:latin typeface="Muli Regular"/>
                </a:rPr>
                <a:t>For now, our outreach and support is targeted at IBD Patient that are above 18 years old. Although NUH has a Pediatric IBD Unit, we are starting with adults only. All training is in this area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D2C1"/>
        </a:solidFill>
        <a:effectLst/>
      </p:bgPr>
    </p:bg>
    <p:spTree>
      <p:nvGrpSpPr>
        <p:cNvPr id="1" name=""/>
        <p:cNvGrpSpPr/>
        <p:nvPr/>
      </p:nvGrpSpPr>
      <p:grpSpPr>
        <a:xfrm>
          <a:off x="0" y="0"/>
          <a:ext cx="0" cy="0"/>
          <a:chOff x="0" y="0"/>
          <a:chExt cx="0" cy="0"/>
        </a:xfrm>
      </p:grpSpPr>
      <p:sp>
        <p:nvSpPr>
          <p:cNvPr id="2" name="TextBox 2"/>
          <p:cNvSpPr txBox="1"/>
          <p:nvPr/>
        </p:nvSpPr>
        <p:spPr>
          <a:xfrm>
            <a:off x="4414510" y="4760786"/>
            <a:ext cx="9458980" cy="870204"/>
          </a:xfrm>
          <a:prstGeom prst="rect">
            <a:avLst/>
          </a:prstGeom>
        </p:spPr>
        <p:txBody>
          <a:bodyPr lIns="0" tIns="0" rIns="0" bIns="0" rtlCol="0" anchor="t">
            <a:spAutoFit/>
          </a:bodyPr>
          <a:lstStyle/>
          <a:p>
            <a:pPr algn="ctr">
              <a:lnSpc>
                <a:spcPts val="6527"/>
              </a:lnSpc>
            </a:pPr>
            <a:r>
              <a:rPr lang="en-US" sz="6399" spc="25">
                <a:solidFill>
                  <a:srgbClr val="241A15"/>
                </a:solidFill>
                <a:latin typeface="Libre Franklin Black"/>
              </a:rPr>
              <a:t>REIMBURSEMENTS</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22840">
            <a:off x="-580359" y="75859"/>
            <a:ext cx="2663583" cy="233426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13952">
            <a:off x="15312001" y="7987076"/>
            <a:ext cx="3894598" cy="21455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0026" y="-230258"/>
            <a:ext cx="2115049" cy="251791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5" y="8069560"/>
            <a:ext cx="2115049" cy="251791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5231">
            <a:off x="13472397" y="4802343"/>
            <a:ext cx="4115153" cy="47838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1165589"/>
            <a:ext cx="2866622" cy="79558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396</Words>
  <Application>Microsoft Office PowerPoint</Application>
  <PresentationFormat>Custom</PresentationFormat>
  <Paragraphs>48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Muli Regular Bold</vt:lpstr>
      <vt:lpstr>Calibri</vt:lpstr>
      <vt:lpstr>Muli Regular</vt:lpstr>
      <vt:lpstr>Hangyaboly</vt:lpstr>
      <vt:lpstr>Arial</vt:lpstr>
      <vt:lpstr>Libre Franklin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Colorful Animated Illustration Science Theme Presentation</dc:title>
  <dc:creator>Nidhi Swarup</dc:creator>
  <cp:lastModifiedBy>Nidhi Swarup</cp:lastModifiedBy>
  <cp:revision>1</cp:revision>
  <dcterms:created xsi:type="dcterms:W3CDTF">2006-08-16T00:00:00Z</dcterms:created>
  <dcterms:modified xsi:type="dcterms:W3CDTF">2023-01-08T01:43:19Z</dcterms:modified>
  <dc:identifier>DAFW8dCMSfE</dc:identifier>
</cp:coreProperties>
</file>